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19879-7247-41E6-9774-F964CACF9F1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4E2BC-15D1-46B9-9B14-C6F440A503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EA13F1-9BA4-4BAA-B01C-5E36330DB268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FA0976-FFC2-4D0B-B5BE-6157108F0CBD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648CDF-7FCB-4200-9AE3-A9EFD5D571DF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0A9342-7854-4F5F-A81F-0E6FA3211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7DFE-0C4C-4062-9C4F-05323EC18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D1CB6F-D1ED-4698-909D-3D13AF803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89612-6BB7-484C-B437-1E92AED50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9660D-D4A7-4BD5-885B-DE627D124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D7E03-C5C6-49A0-BC0A-67839FCBA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A76E16-8775-4955-B0C1-2BC3D4AC0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98741-1134-401F-9450-B1E84B542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7AACC0-DD16-4A7A-93B6-B90DC18DD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E7A94-EBFC-4B1C-9502-6E9154419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4EFD8-82A5-4397-8FD3-5201436C9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F9EA386-5D09-4DA2-BF58-3277BF95F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5357813"/>
            <a:ext cx="7858125" cy="1066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подросткового периода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Рисунок 7" descr="Картинка 1095 из 8030"/>
          <p:cNvPicPr>
            <a:picLocks noChangeAspect="1" noChangeArrowheads="1"/>
          </p:cNvPicPr>
          <p:nvPr/>
        </p:nvPicPr>
        <p:blipFill>
          <a:blip r:embed="rId2" cstate="print"/>
          <a:srcRect t="11856"/>
          <a:stretch>
            <a:fillRect/>
          </a:stretch>
        </p:blipFill>
        <p:spPr bwMode="auto">
          <a:xfrm>
            <a:off x="500034" y="500042"/>
            <a:ext cx="4143404" cy="4342614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 w="889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5725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Типичная ошибка родителей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642938" y="1143000"/>
            <a:ext cx="7986712" cy="51054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Многие мамы и папы, памятуя о том, как еще пару лет назад их медвежоночек был плюшевым и послушным, пытаются вернуть былую идиллию, сажая ослушника на "короткий поводок". Они заставляют его бросить компанию сверстников, навязывают свое общество и доказывают, что "Коля двоечник и хулиган", могут и накричать в порыве эмоций.</a:t>
            </a:r>
          </a:p>
        </p:txBody>
      </p:sp>
      <p:pic>
        <p:nvPicPr>
          <p:cNvPr id="15364" name="Picture 10" descr="\\MICROSOF-05BCCC\User (D)\Семейная\Ирина\Анимашки\gallery_2_391_16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929188"/>
            <a:ext cx="1243012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928688" y="1214438"/>
            <a:ext cx="7696200" cy="36433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Стоит ли удивляться, если "медвежоночка" после этого дома будет не сыскать, а убежденность в том, что "друг Коля" лучше папы (хотя бы потому, что во всем его понимает), только укрепится.</a:t>
            </a:r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16387" name="Picture 22" descr="\\MICROSOF-05BCCC\User (D)\Семейная\Ирина\Анимашки\31beac4785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4214813"/>
            <a:ext cx="211455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6962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делать?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357188" y="1214438"/>
            <a:ext cx="8415337" cy="50339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Не предпринимайте ничего! Психологи говорят: этот этап благополучно пройдет, если родители перестанут смотреть на подростка как на маленького ребенка и научатся уважать его мнение и прислушиваться к нему, перестанут делать выговоры и унижать его друзей. Неплохо в этой ситуации пригласить домой его приятелей. По крайней мере вы сможете составить о них какое-то мнение.</a:t>
            </a:r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17412" name="Picture 13" descr="\\MICROSOF-05BCCC\User (D)\Семейная\Ирина\Анимашки\gallery_2_391_417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2925" y="285750"/>
            <a:ext cx="9810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428625"/>
            <a:ext cx="7696200" cy="914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второй – 14 - 15 лет: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 учите меня жить!»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72463" cy="52863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Гормональный фон постепенно выравнивается, но появляется переизбыток энергии, который срочно нужно куда-то девать. Подросток в этом возрасте живет по принципу "сила есть - ума не надо". Столь же прямолинейна и его логика, он делит мир только на "хорошее" и "плохое " …</a:t>
            </a:r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Но об этом мы поговорим с вами позже... </a:t>
            </a:r>
          </a:p>
        </p:txBody>
      </p:sp>
      <p:pic>
        <p:nvPicPr>
          <p:cNvPr id="18436" name="Picture 9" descr="\\MICROSOF-05BCCC\User (D)\Семейная\Ирина\Анимашки\gallery_2_390_235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28625"/>
            <a:ext cx="1000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62965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</a:t>
            </a:r>
            <a:r>
              <a:rPr lang="uk-UA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</a:t>
            </a:r>
            <a:r>
              <a:rPr lang="uk-UA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</a:t>
            </a:r>
            <a:r>
              <a:rPr lang="uk-UA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285875"/>
            <a:ext cx="8343900" cy="4962525"/>
          </a:xfrm>
        </p:spPr>
        <p:txBody>
          <a:bodyPr>
            <a:normAutofit/>
          </a:bodyPr>
          <a:lstStyle/>
          <a:p>
            <a:pPr marL="265176" indent="-265176" algn="ctr" fontAlgn="auto">
              <a:spcAft>
                <a:spcPts val="0"/>
              </a:spcAft>
              <a:buFontTx/>
              <a:buNone/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Универсальные советы </a:t>
            </a:r>
          </a:p>
          <a:p>
            <a:pPr marL="265176" indent="-265176" algn="ctr" fontAlgn="auto">
              <a:spcAft>
                <a:spcPts val="0"/>
              </a:spcAft>
              <a:buFontTx/>
              <a:buNone/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каждый день</a:t>
            </a:r>
            <a:r>
              <a:rPr lang="ru-RU" dirty="0" smtClean="0"/>
              <a:t>.</a:t>
            </a:r>
          </a:p>
          <a:p>
            <a:pPr marL="265176" indent="-265176" algn="ctr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Самая главная ошибка родителей </a:t>
            </a:r>
          </a:p>
          <a:p>
            <a:pPr marL="265176" indent="-265176" algn="ctr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(и, к сожалению, самая типичная) - усматривать в "недопустимом" поведении повзрослевших чад исключительно злой умысел. </a:t>
            </a:r>
          </a:p>
          <a:p>
            <a:pPr marL="265176" indent="-265176" algn="ctr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Крайне вредное заблуждение!</a:t>
            </a:r>
          </a:p>
        </p:txBody>
      </p:sp>
      <p:pic>
        <p:nvPicPr>
          <p:cNvPr id="19460" name="Picture 6" descr="\\MICROSOF-05BCCC\User (D)\Семейная\Ирина\Анимашки\c6ece0df89c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5181600"/>
            <a:ext cx="164306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785813" y="857250"/>
            <a:ext cx="7767637" cy="58912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Знаете ли вы, что изменения во внутреннем мире подростка специалисты-психологи сравнивают... с процессами, происходившими в Европе начала XVIII - XIX веков? Тогда спокойное существование многих людей было уничтожено революциями и войнами, а место классической культуры занял </a:t>
            </a:r>
          </a:p>
          <a:p>
            <a:pPr algn="ctr">
              <a:buFontTx/>
              <a:buNone/>
            </a:pPr>
            <a:r>
              <a:rPr lang="ru-RU" smtClean="0"/>
              <a:t>бурный и страстный романтизм.</a:t>
            </a:r>
          </a:p>
          <a:p>
            <a:endParaRPr lang="ru-RU" smtClean="0"/>
          </a:p>
        </p:txBody>
      </p:sp>
      <p:pic>
        <p:nvPicPr>
          <p:cNvPr id="20483" name="Picture 11" descr="\\MICROSOF-05BCCC\User (D)\Семейная\Ирина\Анимашки\gallery_2_391_88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4214813"/>
            <a:ext cx="1476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857250" y="1143000"/>
            <a:ext cx="7696200" cy="58912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Так вот подростки, по мнению ученых, - те же романтики, только страсти кипят у них в душе. Но, в отличие от писателей и художников, они не умеют рассказать о том, что творится с ними.</a:t>
            </a:r>
          </a:p>
        </p:txBody>
      </p:sp>
      <p:pic>
        <p:nvPicPr>
          <p:cNvPr id="21507" name="Picture 2" descr="\\MICROSOF-05BCCC\User (D)\Семейная\Ирина\Анимашки\24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4071938"/>
            <a:ext cx="2305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857250" y="357188"/>
            <a:ext cx="7843838" cy="58912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Вот почему они бывают такими раздражительными, хамоватыми, злыми, плаксивыми, наглыми и самонадеянными. И напрасно родители задают сакраментальные вопросы типа "почему" и "как ты мог" - подросток и сам не знает ответа. Часто все происходит помимо его собственной воли. И только родители, а не "друг Коля", способны удержать его от глупостей, не дать потеряться в этом мире.</a:t>
            </a:r>
          </a:p>
        </p:txBody>
      </p:sp>
      <p:pic>
        <p:nvPicPr>
          <p:cNvPr id="22531" name="Picture 2" descr="\\MICROSOF-05BCCC\User (D)\Семейная\Ирина\Анимашки\gallery_2_391_517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42938"/>
            <a:ext cx="1214437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C:\Users\6920\Desktop\942071130fbb857d792c087e7687d79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429125"/>
            <a:ext cx="1033463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6962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Поэтому: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714375" y="1285875"/>
            <a:ext cx="7915275" cy="3571875"/>
          </a:xfrm>
        </p:spPr>
        <p:txBody>
          <a:bodyPr/>
          <a:lstStyle/>
          <a:p>
            <a:pPr algn="just"/>
            <a:r>
              <a:rPr lang="ru-RU" smtClean="0"/>
              <a:t>Помните, что дурные поступки не всегда являются отражением внутреннего мира подростка.</a:t>
            </a:r>
          </a:p>
          <a:p>
            <a:pPr algn="just"/>
            <a:r>
              <a:rPr lang="ru-RU" smtClean="0"/>
              <a:t>Сопереживайте, не высмеивайте и не отталкивайте в минуты откро-венности.</a:t>
            </a:r>
          </a:p>
        </p:txBody>
      </p:sp>
      <p:pic>
        <p:nvPicPr>
          <p:cNvPr id="23556" name="Picture 18" descr="\\MICROSOF-05BCCC\User (D)\Семейная\Ирина\Анимашки\gallery_2_388_95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3929063"/>
            <a:ext cx="1571625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642938" y="357188"/>
            <a:ext cx="8129587" cy="5891212"/>
          </a:xfrm>
        </p:spPr>
        <p:txBody>
          <a:bodyPr/>
          <a:lstStyle/>
          <a:p>
            <a:pPr algn="just"/>
            <a:r>
              <a:rPr lang="ru-RU" smtClean="0"/>
              <a:t>Старайтесь проводить время вместе. Только не сидите молча у телевизора, а займитесь интересным ему делом. Например, сыграйте в баскетбол или спойте под гитару.</a:t>
            </a:r>
          </a:p>
          <a:p>
            <a:pPr algn="just"/>
            <a:r>
              <a:rPr lang="ru-RU" smtClean="0"/>
              <a:t>Не вмешивайтесь в занятия, с которыми он справляется и без вас, не навязывайте свое мнение по любому вопросу, не критикуйте.</a:t>
            </a:r>
            <a:br>
              <a:rPr lang="ru-RU" smtClean="0"/>
            </a:br>
            <a:endParaRPr lang="ru-RU" smtClean="0"/>
          </a:p>
        </p:txBody>
      </p:sp>
      <p:pic>
        <p:nvPicPr>
          <p:cNvPr id="24579" name="Picture 3" descr="\\MICROSOF-05BCCC\User (D)\Семейная\Ирина\Анимашки\gallery_2_391_580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4857750"/>
            <a:ext cx="16430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6962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8572500" cy="3357563"/>
          </a:xfrm>
        </p:spPr>
        <p:txBody>
          <a:bodyPr/>
          <a:lstStyle/>
          <a:p>
            <a:pPr algn="just"/>
            <a:r>
              <a:rPr lang="ru-RU" smtClean="0"/>
              <a:t>Познакомить родителей с основными психологическими особенностями подросткового возраста.</a:t>
            </a:r>
          </a:p>
          <a:p>
            <a:r>
              <a:rPr lang="ru-RU" smtClean="0"/>
              <a:t>Обсудить проблемы  общения</a:t>
            </a:r>
          </a:p>
          <a:p>
            <a:pPr>
              <a:buFontTx/>
              <a:buNone/>
            </a:pPr>
            <a:r>
              <a:rPr lang="ru-RU" smtClean="0"/>
              <a:t>   родителей с детьми.</a:t>
            </a:r>
          </a:p>
          <a:p>
            <a:pPr algn="just"/>
            <a:r>
              <a:rPr lang="ru-RU" smtClean="0"/>
              <a:t>Ознакомить с рекомендациями психолога по решению данных проблем.</a:t>
            </a:r>
          </a:p>
          <a:p>
            <a:endParaRPr lang="ru-RU" smtClean="0"/>
          </a:p>
        </p:txBody>
      </p:sp>
      <p:pic>
        <p:nvPicPr>
          <p:cNvPr id="7172" name="Picture 19" descr="\\MICROSOF-05BCCC\User (D)\Семейная\Ирина\Анимашки\people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2463" y="4486275"/>
            <a:ext cx="164306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5"/>
          <p:cNvSpPr>
            <a:spLocks noGrp="1"/>
          </p:cNvSpPr>
          <p:nvPr>
            <p:ph idx="1"/>
          </p:nvPr>
        </p:nvSpPr>
        <p:spPr>
          <a:xfrm>
            <a:off x="571500" y="428625"/>
            <a:ext cx="7915275" cy="4929188"/>
          </a:xfrm>
        </p:spPr>
        <p:txBody>
          <a:bodyPr/>
          <a:lstStyle/>
          <a:p>
            <a:pPr algn="just"/>
            <a:r>
              <a:rPr lang="ru-RU" smtClean="0"/>
              <a:t>Помогайте, когда он просит вас об этом.</a:t>
            </a:r>
          </a:p>
          <a:p>
            <a:pPr algn="just"/>
            <a:r>
              <a:rPr lang="ru-RU" smtClean="0"/>
              <a:t>Поддерживайте даже самые ничтожные успехи во всем - в учебе, спорте и т.д.</a:t>
            </a:r>
          </a:p>
          <a:p>
            <a:pPr algn="just"/>
            <a:r>
              <a:rPr lang="ru-RU" smtClean="0"/>
              <a:t>Делитесь своими чувствами.</a:t>
            </a:r>
            <a:br>
              <a:rPr lang="ru-RU" smtClean="0"/>
            </a:br>
            <a:r>
              <a:rPr lang="ru-RU" smtClean="0"/>
              <a:t>Разрешайте конфликты мирным путем. Не давайте волю слезам, крикам, угрозам.</a:t>
            </a:r>
          </a:p>
        </p:txBody>
      </p:sp>
      <p:pic>
        <p:nvPicPr>
          <p:cNvPr id="25603" name="Picture 19" descr="\\MICROSOF-05BCCC\User (D)\Семейная\Ирина\Анимашки\gallery_2_391_141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714875"/>
            <a:ext cx="12858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714375" y="1071563"/>
            <a:ext cx="7843838" cy="5105400"/>
          </a:xfrm>
        </p:spPr>
        <p:txBody>
          <a:bodyPr/>
          <a:lstStyle/>
          <a:p>
            <a:pPr algn="just"/>
            <a:r>
              <a:rPr lang="ru-RU" smtClean="0"/>
              <a:t>Чаще используйте приветливые фразы. Например: "Мне хорошо с тобой", "Я рада тебя видеть", "Мне нравится, как ты...", "Я по тебе соскучилась", "Давай (посидим, поделаем...) вместе", "Ты, конечно, справишься", "Как хорошо, что ты у нас есть"...</a:t>
            </a:r>
          </a:p>
        </p:txBody>
      </p:sp>
      <p:pic>
        <p:nvPicPr>
          <p:cNvPr id="26627" name="Picture 23" descr="\\MICROSOF-05BCCC\User (D)\Семейная\Ирина\Анимашки\64 (1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4643438"/>
            <a:ext cx="21907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642938" y="1143000"/>
            <a:ext cx="8272462" cy="2928938"/>
          </a:xfrm>
        </p:spPr>
        <p:txBody>
          <a:bodyPr/>
          <a:lstStyle/>
          <a:p>
            <a:pPr algn="just"/>
            <a:r>
              <a:rPr lang="ru-RU" smtClean="0"/>
              <a:t>Обнимайтесь! Не менее четырех, а лучше восьми раз в день. В проявлениях родительской ласки "взрослые" подростки нуждаются порой отчаяннее, чем крохотные карапузы.</a:t>
            </a:r>
          </a:p>
          <a:p>
            <a:pPr algn="just">
              <a:buFontTx/>
              <a:buNone/>
            </a:pPr>
            <a:endParaRPr lang="ru-RU" smtClean="0"/>
          </a:p>
        </p:txBody>
      </p:sp>
      <p:pic>
        <p:nvPicPr>
          <p:cNvPr id="27651" name="Picture 2" descr="\\MICROSOF-05BCCC\User (D)\Семейная\Ирина\Анимашки\0_1ac07_864c3346_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3714750"/>
            <a:ext cx="16430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6962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остаётся?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7986712" cy="496252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mtClean="0"/>
              <a:t>   Да, подросшие дети - не подарки. Очень сложно порой вести себя с ними сдержанно и спокойно. Но важно помнить мудрые слова: "И это пройдет". Возьмите за правило, ложась спать, анализировать прожитый день. Мысленно отмечайте ошибки в общении с подростком, старайтесь спрогнозировать его поведение.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500063" y="1109663"/>
            <a:ext cx="7986712" cy="5748337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mtClean="0"/>
              <a:t>   Такая предсказуемость поможет спокойному и доброжелательному общению. Тогда, став действительно взрослым человеком, он не потеряет уверенности в том, что лучшие друзья - это родители. Ведь именно они в трудную минуту поддержали, смогли понять и принять.</a:t>
            </a:r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29699" name="Picture 2" descr="\\MICROSOF-05BCCC\User (D)\Семейная\Ирина\Анимашки\15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572000"/>
            <a:ext cx="177641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928688" y="1143000"/>
            <a:ext cx="7696200" cy="30003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Наградой вам будут доверие, уважение и любовь.</a:t>
            </a:r>
          </a:p>
          <a:p>
            <a:pPr algn="ctr">
              <a:buFontTx/>
              <a:buNone/>
            </a:pPr>
            <a:r>
              <a:rPr lang="ru-RU" smtClean="0"/>
              <a:t> А это так важно…</a:t>
            </a:r>
          </a:p>
          <a:p>
            <a:pPr algn="ctr">
              <a:buFontTx/>
              <a:buNone/>
            </a:pPr>
            <a:endParaRPr lang="ru-RU" smtClean="0"/>
          </a:p>
        </p:txBody>
      </p:sp>
      <p:pic>
        <p:nvPicPr>
          <p:cNvPr id="30723" name="Picture 15" descr="\\MICROSOF-05BCCC\User (D)\Семейная\Ирина\Анимашки\13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2928938"/>
            <a:ext cx="2286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571500" y="1071563"/>
            <a:ext cx="7915275" cy="45720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Ваш ребенок входит в пору своего физиологического взросления. Это вносит определенные изменения в его характер, взаимоотношения с окружающими людьми и сверстниками. Очевидное физическое взросление меняет взгляды ребенка на жизнь, его ценностные ориентиры.</a:t>
            </a:r>
          </a:p>
          <a:p>
            <a:endParaRPr lang="ru-RU" smtClean="0"/>
          </a:p>
        </p:txBody>
      </p:sp>
      <p:pic>
        <p:nvPicPr>
          <p:cNvPr id="8195" name="Picture 2" descr="\\MICROSOF-05BCCC\User (D)\Семейная\Ирина\Анимашки\album_0908144057_74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500062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857250" y="1071563"/>
            <a:ext cx="7696200" cy="45005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Развитие подростка – это начало поиска себя, своего уникального «Я». Это путь становления индивидуальности. </a:t>
            </a:r>
          </a:p>
          <a:p>
            <a:pPr algn="ctr">
              <a:buFontTx/>
              <a:buNone/>
            </a:pPr>
            <a:r>
              <a:rPr lang="ru-RU" smtClean="0"/>
              <a:t>В психологии этот период времени называют периодом «брожения» психики, за  ним наступает период достаточной уверенности и равновесия. </a:t>
            </a:r>
          </a:p>
          <a:p>
            <a:pPr algn="ctr">
              <a:buFontTx/>
              <a:buNone/>
            </a:pPr>
            <a:r>
              <a:rPr lang="ru-RU" smtClean="0"/>
              <a:t> </a:t>
            </a:r>
          </a:p>
          <a:p>
            <a:pPr algn="ctr">
              <a:buFontTx/>
              <a:buNone/>
            </a:pPr>
            <a:endParaRPr lang="ru-RU" smtClean="0"/>
          </a:p>
        </p:txBody>
      </p:sp>
      <p:pic>
        <p:nvPicPr>
          <p:cNvPr id="9219" name="Picture 14" descr="\\MICROSOF-05BCCC\User (D)\Семейная\Ирина\Анимашки\gallery_2_391_68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4857750"/>
            <a:ext cx="1143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714375" y="1357313"/>
            <a:ext cx="7696200" cy="41433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Этот период почти всегда бывает болезненным, это время проблем между детьми и родителями.</a:t>
            </a:r>
          </a:p>
          <a:p>
            <a:pPr algn="ctr">
              <a:buFontTx/>
              <a:buNone/>
            </a:pPr>
            <a:r>
              <a:rPr lang="ru-RU" smtClean="0"/>
              <a:t>Поддержка семьи  вашему ребенку сейчас очень важна. Ему как никогда нужны ваше тепло и забота, понимание и доверие. </a:t>
            </a:r>
          </a:p>
          <a:p>
            <a:pPr algn="ctr">
              <a:buFontTx/>
              <a:buNone/>
            </a:pPr>
            <a:endParaRPr lang="ru-RU" smtClean="0"/>
          </a:p>
        </p:txBody>
      </p:sp>
      <p:pic>
        <p:nvPicPr>
          <p:cNvPr id="10243" name="Picture 12" descr="\\MICROSOF-05BCCC\User (D)\Семейная\Ирина\Анимашки\gallery_2_391_13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500563"/>
            <a:ext cx="1428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142875"/>
            <a:ext cx="76962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виноват?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9001125" cy="5319712"/>
          </a:xfrm>
        </p:spPr>
        <p:txBody>
          <a:bodyPr>
            <a:normAutofit fontScale="92500" lnSpcReduction="10000"/>
          </a:bodyPr>
          <a:lstStyle/>
          <a:p>
            <a:pPr marL="265176" indent="-265176" algn="ctr" fontAlgn="auto">
              <a:spcAft>
                <a:spcPts val="0"/>
              </a:spcAft>
              <a:buFontTx/>
              <a:buNone/>
              <a:defRPr/>
            </a:pPr>
            <a:r>
              <a:rPr lang="ru-RU" sz="3100" smtClean="0"/>
              <a:t>"Вдруг" ничего не случается! </a:t>
            </a:r>
          </a:p>
          <a:p>
            <a:pPr marL="265176" indent="-265176" algn="ctr" fontAlgn="auto">
              <a:spcAft>
                <a:spcPts val="0"/>
              </a:spcAft>
              <a:buFontTx/>
              <a:buNone/>
              <a:defRPr/>
            </a:pPr>
            <a:r>
              <a:rPr lang="ru-RU" sz="3100" smtClean="0"/>
              <a:t>И это главное, что нужно понять.</a:t>
            </a:r>
          </a:p>
          <a:p>
            <a:pPr marL="265176" indent="-265176" algn="ctr" fontAlgn="auto">
              <a:spcAft>
                <a:spcPts val="0"/>
              </a:spcAft>
              <a:buFontTx/>
              <a:buNone/>
              <a:defRPr/>
            </a:pPr>
            <a:r>
              <a:rPr lang="ru-RU" sz="3100" smtClean="0"/>
              <a:t> Как говорят психологи, становление подростка как личности проходит в несколько этапов. </a:t>
            </a:r>
          </a:p>
          <a:p>
            <a:pPr marL="265176" indent="-265176" algn="ctr" fontAlgn="auto">
              <a:spcAft>
                <a:spcPts val="0"/>
              </a:spcAft>
              <a:buFontTx/>
              <a:buNone/>
              <a:defRPr/>
            </a:pPr>
            <a:r>
              <a:rPr lang="ru-RU" sz="3100" smtClean="0"/>
              <a:t>И, скорее всего, если поведение </a:t>
            </a:r>
          </a:p>
          <a:p>
            <a:pPr marL="265176" indent="-265176" algn="ctr" fontAlgn="auto">
              <a:spcAft>
                <a:spcPts val="0"/>
              </a:spcAft>
              <a:buFontTx/>
              <a:buNone/>
              <a:defRPr/>
            </a:pPr>
            <a:r>
              <a:rPr lang="ru-RU" sz="3100" smtClean="0"/>
              <a:t>сына или дочери вас сильно огорчает, следует пересмотреть стиль собственного воспитания. Вероятно, вы упустили какой-то важный момент. Не заметили, когда ваш авторитет, ласка, строгость или просто внимание остро требовались ребенку...</a:t>
            </a:r>
          </a:p>
        </p:txBody>
      </p:sp>
      <p:pic>
        <p:nvPicPr>
          <p:cNvPr id="11268" name="Picture 2" descr="\\MICROSOF-05BCCC\User (D)\Семейная\Ирина\Анимашки\9541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42875"/>
            <a:ext cx="121443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714375" y="642938"/>
            <a:ext cx="7696200" cy="57483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К сожалению, такого рода конфликты легко трансформируются в ситуацию "поздно пить "Боржоми". Но, как говорится, кто предупрежден, тот вооружен. Просто будьте предельно внимательными в так называемые "пиковые" этапы взросления подростка. </a:t>
            </a:r>
          </a:p>
          <a:p>
            <a:pPr algn="ctr">
              <a:buFontTx/>
              <a:buNone/>
            </a:pPr>
            <a:r>
              <a:rPr lang="ru-RU" smtClean="0"/>
              <a:t>По большому счету </a:t>
            </a:r>
          </a:p>
          <a:p>
            <a:pPr algn="ctr">
              <a:buFontTx/>
              <a:buNone/>
            </a:pPr>
            <a:r>
              <a:rPr lang="ru-RU" smtClean="0"/>
              <a:t>их всего два...</a:t>
            </a:r>
          </a:p>
          <a:p>
            <a:pPr algn="ctr">
              <a:buFontTx/>
              <a:buNone/>
            </a:pPr>
            <a:endParaRPr lang="ru-RU" smtClean="0"/>
          </a:p>
        </p:txBody>
      </p:sp>
      <p:pic>
        <p:nvPicPr>
          <p:cNvPr id="12291" name="Picture 2" descr="\\MICROSOF-05BCCC\User (D)\Семейная\Ирина\Анимашки\9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4214813"/>
            <a:ext cx="12858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571500"/>
            <a:ext cx="7696200" cy="914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первый – 10-13 лет: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«Оставьте меня в покое!»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785813" y="1428750"/>
            <a:ext cx="7696200" cy="48196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Ребенок в этот период переживает гормональную перестройку организма. Он быстро утомляется, ему часто хочется побыть одному. Но в это же время необходимо закрепить за собой авторитет, ведь от того, как он покажет себя, зависит его "статус" в среде сверстников. Значит необходимо бывать "на людях". И что же происходит?</a:t>
            </a:r>
          </a:p>
          <a:p>
            <a:pPr algn="ctr">
              <a:buFontTx/>
              <a:buNone/>
            </a:pPr>
            <a:endParaRPr lang="ru-RU" smtClean="0"/>
          </a:p>
        </p:txBody>
      </p:sp>
      <p:pic>
        <p:nvPicPr>
          <p:cNvPr id="13316" name="Picture 16" descr="\\MICROSOF-05BCCC\User (D)\Семейная\Ирина\Анимашки\gallery_2_391_86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28813"/>
            <a:ext cx="14287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71500" y="428625"/>
            <a:ext cx="7839075" cy="58197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Желание одиночества и невозможность этого приводит к конфликту в душе подростка - он капризничает, становится раздражительным, может обронить резкое словцо. Свободное время он проводит не как раньше - с родителями, а в компании друзей. Авторитет какого-нибудь Коли становится важнее, чем мнение отца.</a:t>
            </a:r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14339" name="Picture 2" descr="\\MICROSOF-05BCCC\User (D)\Семейная\Ирина\Анимашки\0_1ac08_4ccd67e2_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4857750"/>
            <a:ext cx="15001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1131</Words>
  <PresentationFormat>Экран (4:3)</PresentationFormat>
  <Paragraphs>61</Paragraphs>
  <Slides>25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Тема Office</vt:lpstr>
      <vt:lpstr>Аспект</vt:lpstr>
      <vt:lpstr>Слайд 1</vt:lpstr>
      <vt:lpstr>Цель</vt:lpstr>
      <vt:lpstr>Слайд 3</vt:lpstr>
      <vt:lpstr>Слайд 4</vt:lpstr>
      <vt:lpstr>Слайд 5</vt:lpstr>
      <vt:lpstr>Кто виноват?</vt:lpstr>
      <vt:lpstr>Слайд 7</vt:lpstr>
      <vt:lpstr>Этап первый – 10-13 лет: «Оставьте меня в покое!»</vt:lpstr>
      <vt:lpstr>Слайд 9</vt:lpstr>
      <vt:lpstr>Типичная ошибка родителей</vt:lpstr>
      <vt:lpstr>Слайд 11</vt:lpstr>
      <vt:lpstr>Что делать?</vt:lpstr>
      <vt:lpstr>Этап второй – 14 - 15 лет: «Не учите меня жить!»</vt:lpstr>
      <vt:lpstr>Внимание, только внимание!</vt:lpstr>
      <vt:lpstr>Слайд 15</vt:lpstr>
      <vt:lpstr>Слайд 16</vt:lpstr>
      <vt:lpstr>Слайд 17</vt:lpstr>
      <vt:lpstr>Поэтому:</vt:lpstr>
      <vt:lpstr>Слайд 19</vt:lpstr>
      <vt:lpstr>Слайд 20</vt:lpstr>
      <vt:lpstr>Слайд 21</vt:lpstr>
      <vt:lpstr>Слайд 22</vt:lpstr>
      <vt:lpstr>Что остаётся?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</cp:revision>
  <dcterms:created xsi:type="dcterms:W3CDTF">2015-02-01T17:11:10Z</dcterms:created>
  <dcterms:modified xsi:type="dcterms:W3CDTF">2015-02-01T17:12:31Z</dcterms:modified>
</cp:coreProperties>
</file>