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13" r:id="rId5"/>
    <p:sldId id="261" r:id="rId6"/>
    <p:sldId id="323" r:id="rId7"/>
    <p:sldId id="321" r:id="rId8"/>
    <p:sldId id="325" r:id="rId9"/>
    <p:sldId id="326" r:id="rId10"/>
    <p:sldId id="324" r:id="rId11"/>
    <p:sldId id="327" r:id="rId12"/>
  </p:sldIdLst>
  <p:sldSz cx="9144000" cy="6858000" type="screen4x3"/>
  <p:notesSz cx="6735763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437BF-EC9F-4A9D-8612-A79D43BB9E80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E62FB-212A-4C21-8611-84074B8A9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2002-7EC4-47A7-BBBC-871840C0580D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1D4A0-5030-4DD3-818D-8B33A0F89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FF2C-051E-4FAB-94F2-C68EF13BBEEF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FD90-A949-4EEF-80A7-E8D461B50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73D0-9C95-4141-AF18-7E5D926F5949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96FA-8037-4921-AB54-C7687CE64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24940-F1C1-47F5-96AD-ECBE4D703766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10D8-8CD4-4716-979B-3D10985F1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02282-5C28-454E-BF10-6713E35F2596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EF40-9C47-4BFC-9BE4-59807101D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C91F-FEF8-4C35-B9D5-AAD01BCCA99F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1056-3F4D-4A38-AF5B-44C36C97E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0747A-1A81-46E0-9BB1-40276BEFE6C7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C0714-CF81-47DC-8562-97601FE56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9A35-64FE-477E-AA07-922FF70B32CD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D736-7460-42BA-9463-923601844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F62C-03B3-4404-A616-A4A6E6F1A84B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C8A08-D40E-4A1C-A203-AFFB1D2BC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E0D4-89AB-4BCA-AD58-E1BA22D5FF98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FB20-91B9-451F-9449-8D7FF32D7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25000">
              <a:srgbClr val="85C2FF"/>
            </a:gs>
            <a:gs pos="41000">
              <a:srgbClr val="E2E1F3"/>
            </a:gs>
            <a:gs pos="67999">
              <a:srgbClr val="C4D6EB"/>
            </a:gs>
            <a:gs pos="86000">
              <a:srgbClr val="FFEBFA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325ADE-AE4C-47FF-9E39-62E6EE97A07A}" type="datetimeFigureOut">
              <a:rPr lang="ru-RU"/>
              <a:pPr>
                <a:defRPr/>
              </a:pPr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59D0A2-A2A9-4BCE-BCA0-D68EE355D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28625" y="142875"/>
            <a:ext cx="8058150" cy="5572141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Основная образовательная программа </a:t>
            </a:r>
            <a:br>
              <a:rPr lang="ru-RU" sz="3600" b="1" dirty="0" smtClean="0"/>
            </a:br>
            <a:r>
              <a:rPr lang="ru-RU" sz="3600" b="1" dirty="0" smtClean="0"/>
              <a:t>дошкольных групп муниципального общеобразовательного учреждения</a:t>
            </a:r>
            <a:br>
              <a:rPr lang="ru-RU" sz="3600" b="1" dirty="0" smtClean="0"/>
            </a:br>
            <a:r>
              <a:rPr lang="ru-RU" sz="3600" b="1" dirty="0" smtClean="0"/>
              <a:t>Первомайская средняя  школа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Организационный раздел программы</a:t>
            </a:r>
            <a:endParaRPr lang="ru-RU" sz="2800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3.1 Организация образовательного процесса и организационно – педагогические условия:</a:t>
            </a:r>
          </a:p>
          <a:p>
            <a:r>
              <a:rPr lang="ru-RU" sz="2000" dirty="0" smtClean="0"/>
              <a:t>3.1.1 Общий режим работы и режимы деятельности каждой возрастной группы.</a:t>
            </a:r>
          </a:p>
          <a:p>
            <a:r>
              <a:rPr lang="ru-RU" sz="2000" dirty="0" smtClean="0"/>
              <a:t>3.1.2   Модель организации учебно-воспитательного процесса, особенности традиционных событий, праздников, мероприятий.</a:t>
            </a:r>
            <a:r>
              <a:rPr lang="ru-RU" sz="2000" b="1" u="sng" dirty="0" smtClean="0"/>
              <a:t> </a:t>
            </a:r>
            <a:r>
              <a:rPr lang="ru-RU" sz="2000" u="sng" dirty="0" smtClean="0"/>
              <a:t>Наши праздники и  традиции:</a:t>
            </a:r>
            <a:endParaRPr lang="ru-RU" sz="2000" dirty="0" smtClean="0"/>
          </a:p>
          <a:p>
            <a:r>
              <a:rPr lang="ru-RU" sz="2000" dirty="0" smtClean="0"/>
              <a:t>«Осенние посиделки» - совместное с родителями мероприятие, которому предшествует недельный блок «Путешествие в прошлое». «Рождество Христово», «Пасха»</a:t>
            </a:r>
          </a:p>
          <a:p>
            <a:r>
              <a:rPr lang="ru-RU" sz="2000" dirty="0" smtClean="0"/>
              <a:t>«Лето – веселая пора!». 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 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3.2 Материально – техническое обеспечение.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3.3 Кадровое обеспечение.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Дошкольные группы укомплектованы педагогическими кадрами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3.4 Финансовые условия реализации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3.5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Обеспеченность методическими материалами и средствами обучения и воспитания.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3.6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Соответствие развивающей предметно – пространственной среды  реализуемым в  образовательной организации программам дошкольного образования.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 Развивающая предметно-пространственная среда дошкольного учреждения;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Принципы создания развивающей предметно – пространственной -среды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(в соответствии с ФГОС ДО);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Организация предметно-развивающей среды.</a:t>
            </a:r>
          </a:p>
          <a:p>
            <a:endParaRPr lang="ru-RU" sz="1800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Дополнительный раздел (краткая презентация)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8137525" cy="2016125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Основная образовательная программа  дошкольных групп муниципального общеобразовательного учреждения Первомайской средней  школы разработана в соответствии с Федеральным государственным образовательным стандартом дошкольного образования и примерной образовательной программы дошкольного образования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714625"/>
            <a:ext cx="7920038" cy="3883025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В образовательном процессе </a:t>
            </a:r>
            <a:r>
              <a:rPr lang="ru-RU" sz="1800" dirty="0" smtClean="0">
                <a:solidFill>
                  <a:schemeClr val="tx1"/>
                </a:solidFill>
              </a:rPr>
              <a:t>используется  </a:t>
            </a:r>
            <a:r>
              <a:rPr lang="ru-RU" sz="1800" b="1" dirty="0" smtClean="0">
                <a:solidFill>
                  <a:schemeClr val="tx1"/>
                </a:solidFill>
              </a:rPr>
              <a:t>парциальная программа</a:t>
            </a:r>
            <a:endParaRPr lang="ru-RU" sz="18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1800" b="1" dirty="0" smtClean="0">
                <a:solidFill>
                  <a:schemeClr val="tx1"/>
                </a:solidFill>
              </a:rPr>
              <a:t>«</a:t>
            </a:r>
            <a:r>
              <a:rPr lang="ru-RU" sz="1800" b="1" dirty="0" smtClean="0">
                <a:solidFill>
                  <a:schemeClr val="tx1"/>
                </a:solidFill>
              </a:rPr>
              <a:t>Цветные ладошки» И.А. </a:t>
            </a:r>
            <a:r>
              <a:rPr lang="ru-RU" sz="1800" b="1" dirty="0" smtClean="0">
                <a:solidFill>
                  <a:schemeClr val="tx1"/>
                </a:solidFill>
              </a:rPr>
              <a:t>Лыковой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algn="just" eaLnBrk="1" hangingPunct="1"/>
            <a:endParaRPr lang="ru-RU" sz="1800" dirty="0" smtClean="0">
              <a:solidFill>
                <a:schemeClr val="tx1"/>
              </a:solidFill>
            </a:endParaRPr>
          </a:p>
          <a:p>
            <a:pPr algn="just" eaLnBrk="1" hangingPunct="1"/>
            <a:endParaRPr lang="ru-RU" sz="18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1800" dirty="0" smtClean="0">
                <a:solidFill>
                  <a:schemeClr val="tx1"/>
                </a:solidFill>
              </a:rPr>
              <a:t>Исключается </a:t>
            </a:r>
            <a:r>
              <a:rPr lang="ru-RU" sz="1800" dirty="0" smtClean="0">
                <a:solidFill>
                  <a:schemeClr val="tx1"/>
                </a:solidFill>
              </a:rPr>
              <a:t>дублирование содержания, обеспечивается оптимальная нагрузка на детей.</a:t>
            </a:r>
          </a:p>
          <a:p>
            <a:pPr algn="just" eaLnBrk="1" hangingPunct="1"/>
            <a:endParaRPr lang="ru-RU" sz="2000" dirty="0" smtClean="0">
              <a:solidFill>
                <a:schemeClr val="tx1"/>
              </a:solidFill>
            </a:endParaRPr>
          </a:p>
          <a:p>
            <a:pPr eaLnBrk="1" hangingPunct="1"/>
            <a:endParaRPr lang="ru-RU" sz="10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Программа включает в себя три основных раздела:  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6013" y="1989138"/>
            <a:ext cx="7343775" cy="3743325"/>
          </a:xfrm>
        </p:spPr>
        <p:txBody>
          <a:bodyPr rtlCol="0">
            <a:normAutofit fontScale="85000" lnSpcReduction="2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Целевой 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Содержательный 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</a:rPr>
              <a:t>Организационный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каждом из которых отражается обязательная часть (не менее 60% от её общего объёма) и часть, формируемая участниками образовательных отношений (не более 40%).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Целевой раздел программы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88" y="1600200"/>
            <a:ext cx="8072437" cy="4525963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Включает в себя: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● пояснительную записку, в которой раскрываются: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          -Цели: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ребенком дошкольного детства, 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формирование основ базовой культуры личности, всестороннее развитие психических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физических качеств в соответствии с возрастными и индивидуальными особенностями, 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подготовка к жизни в современном обществе, 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формирование предпосылок к учебной деятельности, 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обеспечение безопасности жизнедеятельности дошкольника.</a:t>
            </a:r>
          </a:p>
          <a:p>
            <a:pPr marL="914400" lvl="1" indent="-457200" algn="just" eaLnBrk="1" fontAlgn="auto" hangingPunct="1">
              <a:spcAft>
                <a:spcPts val="0"/>
              </a:spcAft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задачи ООП ДО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lvl="1" indent="-457200" algn="just" eaLnBrk="1" fontAlgn="auto" hangingPunct="1">
              <a:spcAft>
                <a:spcPts val="0"/>
              </a:spcAft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Программы;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 eaLnBrk="1" fontAlgn="auto" hangingPunct="1">
              <a:spcAft>
                <a:spcPts val="0"/>
              </a:spcAft>
              <a:defRPr/>
            </a:pP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возрастные и индивидуальные особенности контингента детей.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100" dirty="0" smtClean="0"/>
              <a:t>        Содержание Программы учитывает   возрастные и индивидуальные особенности контингента детей, воспитывающихся в образовательном учреждении, в котором функционирует 2 разновозрастные группы: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100" dirty="0" smtClean="0"/>
              <a:t>1)1,6 м. до 4 лет;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ru-RU" sz="2100" dirty="0" smtClean="0"/>
              <a:t>2)  4 до 8 лет.</a:t>
            </a:r>
          </a:p>
          <a:p>
            <a:pPr marL="914400" lvl="1" indent="-457200" algn="just" eaLnBrk="1" fontAlgn="auto" hangingPunct="1">
              <a:spcAft>
                <a:spcPts val="0"/>
              </a:spcAft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планируемые результаты как целевые ориентиры освоения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Программы.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- 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азвивающее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оценивание качества образовательной деятельности по Программе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188913"/>
            <a:ext cx="8569325" cy="2187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i="1" dirty="0" smtClean="0"/>
              <a:t>Содержательный раздел </a:t>
            </a:r>
            <a:r>
              <a:rPr lang="ru-RU" sz="2700" dirty="0" smtClean="0"/>
              <a:t>представляет общее содержание Программы, обеспечивающее полноценное развитие детей в соответствии с пятью образовательными областями: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205038"/>
            <a:ext cx="8064500" cy="4103687"/>
          </a:xfrm>
        </p:spPr>
        <p:txBody>
          <a:bodyPr rtlCol="0">
            <a:normAutofit fontScale="32500" lnSpcReduction="20000"/>
          </a:bodyPr>
          <a:lstStyle/>
          <a:p>
            <a:pPr marL="857250" indent="-85725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800" b="1" dirty="0" smtClean="0">
                <a:solidFill>
                  <a:schemeClr val="tx1"/>
                </a:solidFill>
              </a:rPr>
              <a:t>Социально-коммуникативное развитие</a:t>
            </a:r>
            <a:r>
              <a:rPr lang="ru-RU" sz="6800" dirty="0" smtClean="0">
                <a:solidFill>
                  <a:schemeClr val="tx1"/>
                </a:solidFill>
              </a:rPr>
              <a:t> детей  на основе приобретения опыта в соответствующих видах деятельности.</a:t>
            </a:r>
          </a:p>
          <a:p>
            <a:pPr marL="857250" indent="-85725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800" b="1" dirty="0" smtClean="0">
                <a:solidFill>
                  <a:schemeClr val="tx1"/>
                </a:solidFill>
              </a:rPr>
              <a:t>Познавательное развитие</a:t>
            </a:r>
            <a:r>
              <a:rPr lang="ru-RU" sz="6800" dirty="0" smtClean="0">
                <a:solidFill>
                  <a:schemeClr val="tx1"/>
                </a:solidFill>
              </a:rPr>
              <a:t> детей на основе приобретения опыта в соответствующих видах деятельности.</a:t>
            </a:r>
          </a:p>
          <a:p>
            <a:pPr marL="857250" indent="-85725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800" b="1" dirty="0" smtClean="0">
                <a:solidFill>
                  <a:schemeClr val="tx1"/>
                </a:solidFill>
              </a:rPr>
              <a:t>Речевое развитие</a:t>
            </a:r>
            <a:r>
              <a:rPr lang="ru-RU" sz="6800" dirty="0" smtClean="0">
                <a:solidFill>
                  <a:schemeClr val="tx1"/>
                </a:solidFill>
              </a:rPr>
              <a:t> детей на основе приобретения опыта в соответствующих видах деятельности.</a:t>
            </a:r>
          </a:p>
          <a:p>
            <a:pPr marL="857250" indent="-85725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800" b="1" dirty="0" smtClean="0">
                <a:solidFill>
                  <a:schemeClr val="tx1"/>
                </a:solidFill>
              </a:rPr>
              <a:t>Художественно-эстетическое развитие </a:t>
            </a:r>
            <a:r>
              <a:rPr lang="ru-RU" sz="6800" dirty="0" smtClean="0">
                <a:solidFill>
                  <a:schemeClr val="tx1"/>
                </a:solidFill>
              </a:rPr>
              <a:t>детей на основе приобретения опыта в соответствующих видах деятельности.</a:t>
            </a:r>
          </a:p>
          <a:p>
            <a:pPr marL="857250" indent="-85725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6800" b="1" dirty="0" smtClean="0">
                <a:solidFill>
                  <a:schemeClr val="tx1"/>
                </a:solidFill>
              </a:rPr>
              <a:t>Физическое развитие</a:t>
            </a:r>
            <a:r>
              <a:rPr lang="ru-RU" sz="6800" dirty="0" smtClean="0">
                <a:solidFill>
                  <a:schemeClr val="tx1"/>
                </a:solidFill>
              </a:rPr>
              <a:t> детей на основе приобретения опыта в области физического развития в соответствующих видах деятельности.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62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50"/>
          </a:xfrm>
        </p:spPr>
        <p:txBody>
          <a:bodyPr/>
          <a:lstStyle/>
          <a:p>
            <a:r>
              <a:rPr lang="ru-RU" sz="2400" b="1" i="1" dirty="0" smtClean="0"/>
              <a:t>Содержательный раздел </a:t>
            </a:r>
            <a:br>
              <a:rPr lang="ru-RU" sz="2400" b="1" i="1" dirty="0" smtClean="0"/>
            </a:br>
            <a:r>
              <a:rPr lang="ru-RU" sz="2400" b="1" dirty="0" smtClean="0"/>
              <a:t>2. Вариативные формы, способы, методы и средства реализации программы с учетом возрастных и индивидуальных особенностей воспитанников, специфики их образовательных потребностей и интересов.</a:t>
            </a:r>
            <a:endParaRPr lang="ru-RU" sz="2400" dirty="0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58204" cy="4429156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2.2.1 Способы и направления поддержки детской инициативы</a:t>
            </a:r>
            <a:r>
              <a:rPr lang="ru-RU" sz="2000" dirty="0" smtClean="0"/>
              <a:t>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3-4 года приоритетная сфера инициативы - продуктивная деятельность;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4-5 лет приоритетная сфера инициативы - познание окружающего мира;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5-6  лет приоритетная сфера инициативы — внеситуативно - личностное общение;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6-8 лет приоритетная сфера инициативы — научение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2.2.2 Особенности образовательной деятельности разных видов и культурных практик. </a:t>
            </a: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Модель образовательного процесса :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совместная деятельность взрослого и детей (НОД и режимные моменты);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самостоятельная деятельность дошкольников. 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форма интегрированных занятий: «Путешествие в удивительное рядом»: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2.2.3 Организация коррекционной работы в дошкольных группах.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Работа учителя-логопеда и педагога - психолога с детьми имеющими затруднения в развитии.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smtClean="0"/>
              <a:t>Содержательный раздел </a:t>
            </a:r>
            <a:br>
              <a:rPr lang="ru-RU" sz="2000" b="1" i="1" smtClean="0"/>
            </a:br>
            <a:r>
              <a:rPr lang="ru-RU" sz="2000" b="1" smtClean="0"/>
              <a:t>2.3 Часть Программы, формируемая участниками образовательных отношений.</a:t>
            </a:r>
            <a:br>
              <a:rPr lang="ru-RU" sz="2000" b="1" smtClean="0"/>
            </a:br>
            <a:endParaRPr lang="ru-RU" sz="2000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2.3.1 Сопровождение развитие ребёнка в дошкольных группах. </a:t>
            </a:r>
            <a:endParaRPr lang="ru-RU" sz="2700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700" b="1" dirty="0" smtClean="0"/>
              <a:t>    - </a:t>
            </a:r>
            <a:r>
              <a:rPr lang="ru-RU" sz="1800" b="1" dirty="0" smtClean="0"/>
              <a:t>взаимодействие взрослого и ребенка в образовательной  деятельности, направленное на оказание помощи в разрешении затруднений ребенка и развитие его способностей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2.3.2 Психолого-педагогическое сопровождения детей с признаками одаренности.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     -  </a:t>
            </a:r>
            <a:r>
              <a:rPr lang="ru-RU" sz="1800" b="1" dirty="0" smtClean="0"/>
              <a:t>создание психолого-педагогических условий</a:t>
            </a:r>
            <a:r>
              <a:rPr lang="ru-RU" sz="1800" b="1" i="1" dirty="0" smtClean="0"/>
              <a:t> </a:t>
            </a:r>
            <a:r>
              <a:rPr lang="ru-RU" sz="1800" b="1" dirty="0" smtClean="0"/>
              <a:t>для  успешного развития   одаренного ребенка  в  рамках его индивидуальных особенностей в  конкретной</a:t>
            </a:r>
            <a:r>
              <a:rPr lang="ru-RU" sz="1800" b="1" i="1" dirty="0" smtClean="0"/>
              <a:t> </a:t>
            </a:r>
            <a:r>
              <a:rPr lang="ru-RU" sz="1800" b="1" dirty="0" smtClean="0"/>
              <a:t>образовательной среде.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2.3.3 Организация воспитательно-образовательного процесса в разновозрастных группах дошкольных групп</a:t>
            </a:r>
          </a:p>
          <a:p>
            <a:pPr>
              <a:buFont typeface="Arial" charset="0"/>
              <a:buNone/>
            </a:pPr>
            <a:r>
              <a:rPr lang="ru-RU" sz="2000" b="1" dirty="0" smtClean="0"/>
              <a:t>          </a:t>
            </a:r>
            <a:r>
              <a:rPr lang="ru-RU" sz="1800" b="1" dirty="0" smtClean="0"/>
              <a:t>Основные направления  работы:</a:t>
            </a:r>
          </a:p>
          <a:p>
            <a:r>
              <a:rPr lang="ru-RU" sz="1800" b="1" dirty="0" smtClean="0"/>
              <a:t>- учет  особенностей детей при организации взаимодействия;</a:t>
            </a:r>
            <a:br>
              <a:rPr lang="ru-RU" sz="1800" b="1" dirty="0" smtClean="0"/>
            </a:br>
            <a:r>
              <a:rPr lang="ru-RU" sz="1800" b="1" dirty="0" smtClean="0"/>
              <a:t>- особенности построения педагогического процесса и планирования в условиях разновозрастной группы;</a:t>
            </a:r>
            <a:br>
              <a:rPr lang="ru-RU" sz="1800" b="1" dirty="0" smtClean="0"/>
            </a:br>
            <a:r>
              <a:rPr lang="ru-RU" sz="1800" b="1" dirty="0" smtClean="0"/>
              <a:t>- построение развивающей предметно- пространственной среды в РВГ;</a:t>
            </a:r>
            <a:br>
              <a:rPr lang="ru-RU" sz="1800" b="1" dirty="0" smtClean="0"/>
            </a:br>
            <a:r>
              <a:rPr lang="ru-RU" sz="1800" b="1" dirty="0" smtClean="0"/>
              <a:t>- специфика работы с родителями в РВГ.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98513"/>
          </a:xfrm>
        </p:spPr>
        <p:txBody>
          <a:bodyPr/>
          <a:lstStyle/>
          <a:p>
            <a:r>
              <a:rPr lang="ru-RU" sz="2000" b="1" smtClean="0"/>
              <a:t>2.4 Особенности взаимодействия педагогического коллектива с семьями воспитанников</a:t>
            </a:r>
          </a:p>
        </p:txBody>
      </p:sp>
      <p:sp>
        <p:nvSpPr>
          <p:cNvPr id="21511" name="Rectangle 7"/>
          <p:cNvSpPr>
            <a:spLocks noGrp="1"/>
          </p:cNvSpPr>
          <p:nvPr>
            <p:ph type="subTitle" idx="4294967295"/>
          </p:nvPr>
        </p:nvSpPr>
        <p:spPr>
          <a:xfrm>
            <a:off x="323850" y="1125538"/>
            <a:ext cx="8135938" cy="863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smtClean="0"/>
              <a:t>Цель: </a:t>
            </a:r>
            <a:r>
              <a:rPr lang="ru-RU" sz="1800" smtClean="0"/>
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детей.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39750" y="1989138"/>
            <a:ext cx="78486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/>
              <a:t>Направления работы с родителями</a:t>
            </a:r>
            <a:r>
              <a:rPr lang="ru-RU" sz="1600"/>
              <a:t>:</a:t>
            </a:r>
          </a:p>
          <a:p>
            <a:r>
              <a:rPr lang="ru-RU" sz="1600"/>
              <a:t> -Информационно – аналитическое (анкетирование, изучение    социального состава семьи, изучение критериев включенности родителей в образовательный процесс;</a:t>
            </a:r>
          </a:p>
          <a:p>
            <a:r>
              <a:rPr lang="ru-RU" sz="1600"/>
              <a:t>-Познавательное (родительские собрания, консультации, анкетирование, индивидуальные беседы, дни открытых дверей, мастер-классы, тренинги); </a:t>
            </a:r>
          </a:p>
          <a:p>
            <a:r>
              <a:rPr lang="ru-RU" sz="1600"/>
              <a:t>-Наглядно – информационное  (родительские уголки, папки-передвижки, семейный и групповые альбомы,  фотовыставки,  сайт детского сада) </a:t>
            </a:r>
          </a:p>
          <a:p>
            <a:r>
              <a:rPr lang="ru-RU" sz="1600"/>
              <a:t>-Досуговое направление (праздники, спортивные досуги, совместные проекты, выставки творческих работ детей и родителей, спектакли).</a:t>
            </a:r>
          </a:p>
          <a:p>
            <a:r>
              <a:rPr lang="ru-RU" b="1"/>
              <a:t>  2.5 Взаимодействие с социальными партнерами. </a:t>
            </a:r>
            <a:endParaRPr lang="ru-RU"/>
          </a:p>
          <a:p>
            <a:r>
              <a:rPr lang="ru-RU"/>
              <a:t>1. Учет запросов общественности,</a:t>
            </a:r>
          </a:p>
          <a:p>
            <a:r>
              <a:rPr lang="ru-RU"/>
              <a:t>2. принятие политики детского сада социумом,</a:t>
            </a:r>
          </a:p>
          <a:p>
            <a:r>
              <a:rPr lang="ru-RU"/>
              <a:t>3. формирования содержания обязанностей детского сада и социума,</a:t>
            </a:r>
          </a:p>
          <a:p>
            <a:r>
              <a:rPr lang="ru-RU"/>
              <a:t>4. сохранения имиджа ОУ в обществе,</a:t>
            </a:r>
          </a:p>
          <a:p>
            <a:r>
              <a:rPr lang="ru-RU"/>
              <a:t>5. установления коммуникаций между детским садом и социумом</a:t>
            </a:r>
            <a:r>
              <a:rPr lang="ru-RU" b="1"/>
              <a:t>.</a:t>
            </a:r>
            <a:r>
              <a:rPr lang="ru-RU"/>
              <a:t> </a:t>
            </a:r>
            <a:endParaRPr lang="ru-RU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smtClean="0"/>
              <a:t>2.6 Преемственность в работе дошкольных групп и школы</a:t>
            </a:r>
            <a:r>
              <a:rPr lang="ru-RU" sz="2400" smtClean="0"/>
              <a:t>.</a:t>
            </a:r>
            <a:br>
              <a:rPr lang="ru-RU" sz="2400" smtClean="0"/>
            </a:br>
            <a:r>
              <a:rPr lang="ru-RU" sz="2000" smtClean="0"/>
              <a:t>1. Составление плана мероприятий совместной деятельности по обеспечению преемственности; </a:t>
            </a:r>
            <a:br>
              <a:rPr lang="ru-RU" sz="2000" smtClean="0"/>
            </a:br>
            <a:r>
              <a:rPr lang="ru-RU" sz="2000" smtClean="0"/>
              <a:t>2. Взаимопосещение уроков и занятий педагогами.</a:t>
            </a:r>
            <a:br>
              <a:rPr lang="ru-RU" sz="2000" smtClean="0"/>
            </a:br>
            <a:r>
              <a:rPr lang="ru-RU" sz="2000" smtClean="0"/>
              <a:t>3. Проведение мероприятий, таких как экскурсия по школе, посещение воспитанниками подготовительной группы школьной линейки 1 сентября, проведение занятий и развлечений учителями, набирающими первоклассников на следующий учебный год, совместные праздники и т.д. </a:t>
            </a:r>
            <a:br>
              <a:rPr lang="ru-RU" sz="2000" smtClean="0"/>
            </a:br>
            <a:r>
              <a:rPr lang="ru-RU" sz="2000" smtClean="0"/>
              <a:t>4. Мониторинг  развития детей.</a:t>
            </a:r>
            <a:br>
              <a:rPr lang="ru-RU" sz="2000" smtClean="0"/>
            </a:br>
            <a:r>
              <a:rPr lang="ru-RU" sz="2000" smtClean="0"/>
              <a:t>5. Анализ школьной успеваемости выпускников д.г..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690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Основная образовательная программа  дошкольных групп муниципального общеобразовательного учреждения Первомайская средняя  школа</vt:lpstr>
      <vt:lpstr>Основная образовательная программа  дошкольных групп муниципального общеобразовательного учреждения Первомайской средней  школы разработана в соответствии с Федеральным государственным образовательным стандартом дошкольного образования и примерной образовательной программы дошкольного образования</vt:lpstr>
      <vt:lpstr>Программа включает в себя три основных раздела:   </vt:lpstr>
      <vt:lpstr>Целевой раздел программы</vt:lpstr>
      <vt:lpstr>Содержательный раздел представляет общее содержание Программы, обеспечивающее полноценное развитие детей в соответствии с пятью образовательными областями: </vt:lpstr>
      <vt:lpstr>Содержательный раздел  2. Вариативные формы, способы, методы и средства реализации программы с учетом возрастных и индивидуальных особенностей воспитанников, специфики их образовательных потребностей и интересов.</vt:lpstr>
      <vt:lpstr>Содержательный раздел  2.3 Часть Программы, формируемая участниками образовательных отношений. </vt:lpstr>
      <vt:lpstr>2.4 Особенности взаимодействия педагогического коллектива с семьями воспитанников</vt:lpstr>
      <vt:lpstr> </vt:lpstr>
      <vt:lpstr>Организационный раздел программы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«Основная образовательная программа  муниципального дошкольного образовательного учреждения  «Детский сад № 225»</dc:title>
  <dc:creator>user</dc:creator>
  <cp:lastModifiedBy>user</cp:lastModifiedBy>
  <cp:revision>99</cp:revision>
  <dcterms:created xsi:type="dcterms:W3CDTF">2016-03-06T08:36:21Z</dcterms:created>
  <dcterms:modified xsi:type="dcterms:W3CDTF">2023-01-11T10:17:08Z</dcterms:modified>
</cp:coreProperties>
</file>