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58" r:id="rId4"/>
    <p:sldId id="259" r:id="rId5"/>
    <p:sldId id="257" r:id="rId6"/>
    <p:sldId id="266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9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3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96;&#1082;&#1086;&#1083;&#1072;\Desktop\&#1055;&#1040;&#1044;&#1045;&#1046;&#1048;\&#1055;&#1040;&#1044;&#1045;&#1046;&#1048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96;&#1082;&#1086;&#1083;&#1072;\Desktop\&#1055;&#1040;&#1044;&#1045;&#1046;&#1048;\&#1055;&#1040;&#1044;&#1045;&#1046;&#1048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dPt>
            <c:idx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rgbClr val="FFFF66"/>
              </a:solidFill>
            </c:spPr>
          </c:dPt>
          <c:dPt>
            <c:idx val="2"/>
            <c:spPr>
              <a:solidFill>
                <a:srgbClr val="99FF99"/>
              </a:solidFill>
            </c:spPr>
          </c:dPt>
          <c:dPt>
            <c:idx val="3"/>
            <c:spPr>
              <a:solidFill>
                <a:srgbClr val="FF99FF"/>
              </a:solidFill>
            </c:spPr>
          </c:dPt>
          <c:dLbls>
            <c:dLbl>
              <c:idx val="0"/>
              <c:layout/>
              <c:dLblPos val="inEnd"/>
              <c:showVal val="1"/>
            </c:dLbl>
            <c:dLbl>
              <c:idx val="1"/>
              <c:layout/>
              <c:dLblPos val="inEnd"/>
              <c:showVal val="1"/>
            </c:dLbl>
            <c:dLbl>
              <c:idx val="2"/>
              <c:layout/>
              <c:dLblPos val="inEnd"/>
              <c:showVal val="1"/>
            </c:dLbl>
            <c:dLbl>
              <c:idx val="3"/>
              <c:layout/>
              <c:dLblPos val="inEnd"/>
              <c:showVal val="1"/>
            </c:dLbl>
            <c:delete val="1"/>
            <c:txPr>
              <a:bodyPr/>
              <a:lstStyle/>
              <a:p>
                <a:pPr>
                  <a:defRPr sz="3600">
                    <a:latin typeface="Franklin Gothic Heavy" pitchFamily="34" charset="0"/>
                  </a:defRPr>
                </a:pPr>
                <a:endParaRPr lang="ru-RU"/>
              </a:p>
            </c:txPr>
          </c:dLbls>
          <c:cat>
            <c:strRef>
              <c:f>Лист1!$A$11:$A$14</c:f>
              <c:strCache>
                <c:ptCount val="4"/>
                <c:pt idx="0">
                  <c:v>И.п.</c:v>
                </c:pt>
                <c:pt idx="1">
                  <c:v>Р. П.</c:v>
                </c:pt>
                <c:pt idx="2">
                  <c:v>В. П.</c:v>
                </c:pt>
                <c:pt idx="3">
                  <c:v>Д. П., Т.п., П.п.</c:v>
                </c:pt>
              </c:strCache>
            </c:strRef>
          </c:cat>
          <c:val>
            <c:numRef>
              <c:f>Лист1!$B$11:$B$14</c:f>
              <c:numCache>
                <c:formatCode>0%</c:formatCode>
                <c:ptCount val="4"/>
                <c:pt idx="0">
                  <c:v>0.33000000000000046</c:v>
                </c:pt>
                <c:pt idx="1">
                  <c:v>0.24000000000000016</c:v>
                </c:pt>
                <c:pt idx="2">
                  <c:v>0.2</c:v>
                </c:pt>
                <c:pt idx="3">
                  <c:v>0.23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1400" b="1"/>
          </a:pPr>
          <a:endParaRPr lang="ru-RU"/>
        </a:p>
      </c:txPr>
    </c:legend>
    <c:plotVisOnly val="1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dPt>
            <c:idx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rgbClr val="99FF99"/>
              </a:solidFill>
            </c:spPr>
          </c:dPt>
          <c:dPt>
            <c:idx val="2"/>
            <c:spPr>
              <a:solidFill>
                <a:srgbClr val="FFFF99"/>
              </a:solidFill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/>
              <c:dLblPos val="inEnd"/>
              <c:showVal val="1"/>
            </c:dLbl>
            <c:dLbl>
              <c:idx val="1"/>
              <c:layout/>
              <c:dLblPos val="inEnd"/>
              <c:showVal val="1"/>
            </c:dLbl>
            <c:dLbl>
              <c:idx val="2"/>
              <c:layout/>
              <c:dLblPos val="inEnd"/>
              <c:showVal val="1"/>
            </c:dLbl>
            <c:dLbl>
              <c:idx val="3"/>
              <c:layout/>
              <c:dLblPos val="inEnd"/>
              <c:showVal val="1"/>
            </c:dLbl>
            <c:delete val="1"/>
            <c:txPr>
              <a:bodyPr/>
              <a:lstStyle/>
              <a:p>
                <a:pPr>
                  <a:defRPr sz="3200">
                    <a:latin typeface="Franklin Gothic Heavy" pitchFamily="34" charset="0"/>
                  </a:defRPr>
                </a:pPr>
                <a:endParaRPr lang="ru-RU"/>
              </a:p>
            </c:txPr>
          </c:dLbls>
          <c:cat>
            <c:strRef>
              <c:f>Лист1!$B$6:$B$9</c:f>
              <c:strCache>
                <c:ptCount val="4"/>
                <c:pt idx="0">
                  <c:v>И. п.</c:v>
                </c:pt>
                <c:pt idx="1">
                  <c:v>В. П.</c:v>
                </c:pt>
                <c:pt idx="2">
                  <c:v>Р. п</c:v>
                </c:pt>
                <c:pt idx="3">
                  <c:v>Д.п., Т. п., П.п</c:v>
                </c:pt>
              </c:strCache>
            </c:strRef>
          </c:cat>
          <c:val>
            <c:numRef>
              <c:f>Лист1!$C$6:$C$9</c:f>
              <c:numCache>
                <c:formatCode>0%</c:formatCode>
                <c:ptCount val="4"/>
                <c:pt idx="0">
                  <c:v>0.5</c:v>
                </c:pt>
                <c:pt idx="1">
                  <c:v>0.2</c:v>
                </c:pt>
                <c:pt idx="2">
                  <c:v>0.13</c:v>
                </c:pt>
                <c:pt idx="3">
                  <c:v>0.17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CC99"/>
              </a:solidFill>
            </c:spPr>
          </c:dPt>
          <c:dPt>
            <c:idx val="1"/>
            <c:spPr>
              <a:solidFill>
                <a:srgbClr val="FFFF99"/>
              </a:solidFill>
            </c:spPr>
          </c:dPt>
          <c:dPt>
            <c:idx val="2"/>
            <c:spPr>
              <a:solidFill>
                <a:srgbClr val="FFCCFF"/>
              </a:solidFill>
            </c:spPr>
          </c:dPt>
          <c:dLbls>
            <c:dLbl>
              <c:idx val="0"/>
              <c:layout>
                <c:manualLayout>
                  <c:x val="-1.9276973511785523E-2"/>
                  <c:y val="3.5426569369128143E-2"/>
                </c:manualLayout>
              </c:layout>
              <c:dLblPos val="inEnd"/>
              <c:showVal val="1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dLblPos val="inEnd"/>
            <c:showVal val="1"/>
            <c:showLeaderLines val="1"/>
          </c:dLbls>
          <c:cat>
            <c:strRef>
              <c:f>Лист1!$B$26:$B$28</c:f>
              <c:strCache>
                <c:ptCount val="3"/>
                <c:pt idx="0">
                  <c:v>И. п.</c:v>
                </c:pt>
                <c:pt idx="1">
                  <c:v>Р. П.</c:v>
                </c:pt>
                <c:pt idx="2">
                  <c:v>Д.п., В. п., Т.п.,П.п</c:v>
                </c:pt>
              </c:strCache>
            </c:strRef>
          </c:cat>
          <c:val>
            <c:numRef>
              <c:f>Лист1!$C$26:$C$28</c:f>
              <c:numCache>
                <c:formatCode>0%</c:formatCode>
                <c:ptCount val="3"/>
                <c:pt idx="0">
                  <c:v>0.25</c:v>
                </c:pt>
                <c:pt idx="1">
                  <c:v>0.4100000000000002</c:v>
                </c:pt>
                <c:pt idx="2">
                  <c:v>0.34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0.43403</cdr:x>
      <cdr:y>0.74185</cdr:y>
    </cdr:from>
    <cdr:to>
      <cdr:x>0.54514</cdr:x>
      <cdr:y>0.94388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571900" y="335758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2000" dirty="0">
            <a:latin typeface="Franklin Gothic Heavy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5B4BEDB-45D9-478C-A679-91B9A673507E}" type="datetimeFigureOut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A05923C-EDD5-47E2-86F4-EBB8B0A70E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D4510-0B77-427B-853A-43138D35F0FB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AD9D7-AA80-4F8E-ABBA-E37937F9B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D9CF2-DC79-4EB5-A120-D7B02FB96C53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00B64-3809-4631-BAB3-7D1DD85C0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8EE28-040A-48DB-8748-0F26551E9A68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7F42A-9EC5-4704-9918-B4CA0D47F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F46CD-4A3A-4006-9199-591BC07AB8C5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7C9C1-462C-461F-956D-2CAD23644F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7F1AA-B8FB-4AAC-8E9B-84E20F925F06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6D4EA-1E03-4BC1-87DF-20166902DB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C020A-0248-40F3-B8AD-F1053DB71739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90F33-D1DB-40AD-8353-19664983C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74CE5-3718-4859-AD42-A12835189146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D90D6-F98D-4D71-BD3A-20B463E9C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5BD9D-73E4-4C4E-B41C-20A460134EA8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A3AB8-DD15-4625-B752-FED27CDEF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B2AD1-F621-48D2-9671-A382EBA31C97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CB00A-6060-4E37-88B3-4DE060D1E1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711E1-7305-44F3-A034-360EA82E2A71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7B11C-18D0-49CC-B6D4-647B227E3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76C29-7C08-48B1-B6D2-7F37093D70A1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8D0AF-D96E-46FA-9B2D-5CC18F830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1D0885-B2F3-4331-B858-70DCE39C3C55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FF772-132C-4393-B114-ADE1732C61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5;&#1072;&#1095;&#1072;&#1083;&#1100;&#1085;&#1072;&#1103;%20&#1096;&#1082;&#1086;&#1083;&#1072;\Desktop\penie-Sinicy(mp3-blog.info).mp3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 flipV="1">
            <a:off x="0" y="0"/>
            <a:ext cx="8001000" cy="6858000"/>
          </a:xfrm>
          <a:prstGeom prst="rtTriangle">
            <a:avLst/>
          </a:prstGeom>
          <a:blipFill dpi="0" rotWithShape="1">
            <a:blip r:embed="rId3" cstate="print">
              <a:alphaModFix amt="94000"/>
            </a:blip>
            <a:srcRect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25" y="4429125"/>
            <a:ext cx="6429375" cy="17145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Franklin Gothic Heavy" pitchFamily="34" charset="0"/>
                <a:cs typeface="Arial" pitchFamily="34" charset="0"/>
              </a:rPr>
              <a:t>Урок русского языка</a:t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Franklin Gothic Heavy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Franklin Gothic Heavy" pitchFamily="34" charset="0"/>
                <a:cs typeface="Arial" pitchFamily="34" charset="0"/>
              </a:rPr>
              <a:t>4 класс</a:t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Franklin Gothic Heavy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Franklin Gothic Heavy" pitchFamily="34" charset="0"/>
                <a:cs typeface="Arial" pitchFamily="34" charset="0"/>
              </a:rPr>
              <a:t>Учитель: Савельева З.В.</a:t>
            </a:r>
          </a:p>
        </p:txBody>
      </p:sp>
      <p:sp>
        <p:nvSpPr>
          <p:cNvPr id="7" name="Прямоугольник 6"/>
          <p:cNvSpPr/>
          <p:nvPr/>
        </p:nvSpPr>
        <p:spPr>
          <a:xfrm rot="2909618" flipH="1">
            <a:off x="3905228" y="-1812572"/>
            <a:ext cx="119129" cy="1048314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 rot="20815945">
            <a:off x="2735263" y="2422525"/>
            <a:ext cx="1463675" cy="224631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</a:t>
            </a:r>
            <a:endParaRPr lang="ru-RU" sz="1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0"/>
          <p:cNvSpPr txBox="1"/>
          <p:nvPr/>
        </p:nvSpPr>
        <p:spPr>
          <a:xfrm rot="20983810">
            <a:off x="760413" y="4186238"/>
            <a:ext cx="1481137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579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endParaRPr lang="ru-RU" sz="14000" b="1" dirty="0">
              <a:solidFill>
                <a:srgbClr val="F579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0"/>
          <p:cNvSpPr txBox="1"/>
          <p:nvPr/>
        </p:nvSpPr>
        <p:spPr>
          <a:xfrm rot="20314623">
            <a:off x="5441950" y="633413"/>
            <a:ext cx="1474788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</a:t>
            </a:r>
            <a:endParaRPr lang="ru-RU" sz="1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0"/>
          <p:cNvSpPr txBox="1"/>
          <p:nvPr/>
        </p:nvSpPr>
        <p:spPr>
          <a:xfrm rot="21443890">
            <a:off x="1550988" y="3532188"/>
            <a:ext cx="1474787" cy="22479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sz="1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 rot="20736033">
            <a:off x="2398713" y="2935288"/>
            <a:ext cx="148272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sz="140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0"/>
          <p:cNvSpPr txBox="1"/>
          <p:nvPr/>
        </p:nvSpPr>
        <p:spPr>
          <a:xfrm rot="20803648">
            <a:off x="4019550" y="1535113"/>
            <a:ext cx="18065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sz="14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0"/>
          <p:cNvSpPr txBox="1"/>
          <p:nvPr/>
        </p:nvSpPr>
        <p:spPr>
          <a:xfrm rot="21292455">
            <a:off x="3668713" y="2128838"/>
            <a:ext cx="1382712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endParaRPr lang="ru-RU" sz="1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0"/>
          <p:cNvSpPr txBox="1"/>
          <p:nvPr/>
        </p:nvSpPr>
        <p:spPr>
          <a:xfrm rot="21082940">
            <a:off x="4803775" y="1157288"/>
            <a:ext cx="13112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sz="1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63" name="Picture 3" descr="H:\Documents and Settings\Aida\Рабочий стол\НОвая ГРАФИКА сборник\КАРТИНКИ СБОРНИК_ школьные\s4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1428750"/>
            <a:ext cx="20288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0"/>
          <p:cNvSpPr txBox="1"/>
          <p:nvPr/>
        </p:nvSpPr>
        <p:spPr>
          <a:xfrm>
            <a:off x="6143625" y="0"/>
            <a:ext cx="1436688" cy="22463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sz="1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10"/>
          <p:cNvSpPr txBox="1"/>
          <p:nvPr/>
        </p:nvSpPr>
        <p:spPr>
          <a:xfrm rot="20983810">
            <a:off x="315913" y="601663"/>
            <a:ext cx="3508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579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endParaRPr lang="ru-RU" b="1" dirty="0">
              <a:solidFill>
                <a:srgbClr val="F579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10"/>
          <p:cNvSpPr txBox="1"/>
          <p:nvPr/>
        </p:nvSpPr>
        <p:spPr>
          <a:xfrm rot="21443890">
            <a:off x="936625" y="436563"/>
            <a:ext cx="3508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rot="20736033">
            <a:off x="1397000" y="466725"/>
            <a:ext cx="3524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10"/>
          <p:cNvSpPr txBox="1"/>
          <p:nvPr/>
        </p:nvSpPr>
        <p:spPr>
          <a:xfrm rot="20803648">
            <a:off x="2036763" y="682625"/>
            <a:ext cx="3937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10"/>
          <p:cNvSpPr txBox="1"/>
          <p:nvPr/>
        </p:nvSpPr>
        <p:spPr>
          <a:xfrm rot="21082940">
            <a:off x="3168650" y="522288"/>
            <a:ext cx="3286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10"/>
          <p:cNvSpPr txBox="1"/>
          <p:nvPr/>
        </p:nvSpPr>
        <p:spPr>
          <a:xfrm rot="21292455">
            <a:off x="2587625" y="508000"/>
            <a:ext cx="190500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10"/>
          <p:cNvSpPr txBox="1"/>
          <p:nvPr/>
        </p:nvSpPr>
        <p:spPr>
          <a:xfrm>
            <a:off x="3578225" y="207963"/>
            <a:ext cx="563563" cy="3683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357938" y="0"/>
            <a:ext cx="1195387" cy="246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http://aida.ucoz.ru</a:t>
            </a:r>
            <a:endParaRPr lang="ru-RU" sz="1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7" grpId="0"/>
      <p:bldP spid="17" grpId="1"/>
      <p:bldP spid="13" grpId="0"/>
      <p:bldP spid="13" grpId="1"/>
      <p:bldP spid="10" grpId="0"/>
      <p:bldP spid="10" grpId="1"/>
      <p:bldP spid="15" grpId="0"/>
      <p:bldP spid="15" grpId="1"/>
      <p:bldP spid="14" grpId="0"/>
      <p:bldP spid="14" grpId="1"/>
      <p:bldP spid="16" grpId="0"/>
      <p:bldP spid="16" grpId="1"/>
      <p:bldP spid="18" grpId="0"/>
      <p:bldP spid="18" grpId="1"/>
      <p:bldP spid="41" grpId="0"/>
      <p:bldP spid="42" grpId="0"/>
      <p:bldP spid="42" grpId="1"/>
      <p:bldP spid="43" grpId="0"/>
      <p:bldP spid="43" grpId="1"/>
      <p:bldP spid="44" grpId="0"/>
      <p:bldP spid="45" grpId="0"/>
      <p:bldP spid="46" grpId="0"/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B2AD1-F621-48D2-9671-A382EBA31C97}" type="datetime1">
              <a:rPr lang="ru-RU" smtClean="0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9CB00A-6060-4E37-88B3-4DE060D1E11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4" name="Picture 4" descr="p1_12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828800"/>
            <a:ext cx="3879850" cy="37353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79712" y="260648"/>
            <a:ext cx="54789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  <a:latin typeface="Franklin Gothic Heavy" pitchFamily="34" charset="0"/>
              </a:rPr>
              <a:t>Подводим итоги</a:t>
            </a:r>
          </a:p>
          <a:p>
            <a:r>
              <a:rPr lang="ru-RU" sz="4400" dirty="0" smtClean="0">
                <a:solidFill>
                  <a:srgbClr val="FF0000"/>
                </a:solidFill>
                <a:latin typeface="Franklin Gothic Heavy" pitchFamily="34" charset="0"/>
              </a:rPr>
              <a:t>«Все в твоих руках»</a:t>
            </a:r>
            <a:endParaRPr lang="ru-RU" sz="4400" dirty="0">
              <a:solidFill>
                <a:srgbClr val="FF0000"/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B2AD1-F621-48D2-9671-A382EBA31C97}" type="datetime1">
              <a:rPr lang="ru-RU" smtClean="0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9CB00A-6060-4E37-88B3-4DE060D1E11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80728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1" hangingPunct="1">
              <a:lnSpc>
                <a:spcPct val="80000"/>
              </a:lnSpc>
            </a:pPr>
            <a:r>
              <a:rPr lang="ru-RU" sz="4000" b="1" dirty="0" smtClean="0"/>
              <a:t>В венгерском языке их – 22,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4000" b="1" dirty="0" smtClean="0"/>
              <a:t> в английском – 2,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4000" b="1" dirty="0" smtClean="0"/>
              <a:t>дети Эстонии должны знать -14, а ученики одного из народов Дагестана должны знать более 50.  В английском языке их совсем нет. В немецком языке их- 4, а в русском языке – 6. Каждый имеет свои вопросы. Это </a:t>
            </a:r>
            <a:endParaRPr lang="ru-RU" sz="4000" dirty="0" smtClean="0">
              <a:latin typeface="Franklin Gothic Heavy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5589240"/>
            <a:ext cx="4000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Franklin Gothic Heavy" pitchFamily="34" charset="0"/>
              </a:rPr>
              <a:t>– </a:t>
            </a:r>
            <a:r>
              <a:rPr lang="ru-RU" sz="4400" dirty="0" smtClean="0">
                <a:solidFill>
                  <a:srgbClr val="FF0000"/>
                </a:solidFill>
                <a:latin typeface="Franklin Gothic Heavy" pitchFamily="34" charset="0"/>
              </a:rPr>
              <a:t>падежи.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332656"/>
            <a:ext cx="7678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Franklin Gothic Heavy" pitchFamily="34" charset="0"/>
              </a:rPr>
              <a:t>Отгадайте грамматическую  загадку</a:t>
            </a:r>
            <a:endParaRPr lang="ru-RU" sz="3200" dirty="0">
              <a:solidFill>
                <a:srgbClr val="7030A0"/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B2AD1-F621-48D2-9671-A382EBA31C97}" type="datetime1">
              <a:rPr lang="ru-RU" smtClean="0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9CB00A-6060-4E37-88B3-4DE060D1E11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8596" y="0"/>
            <a:ext cx="7786742" cy="621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Памятка юному исследователю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dirty="0">
              <a:solidFill>
                <a:srgbClr val="000000"/>
              </a:solidFill>
              <a:latin typeface="Calibri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Цель.</a:t>
            </a: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 Что я хочу исследовать?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«Изучить…»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Задачи</a:t>
            </a: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  Для чего я хочу провести исследование?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«Выяснить, сколько…»;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 «Выявить связь…»;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«Установить, зависит ли…»;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«Изучить, для чего…»;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«Выяснить, как…»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«Установить, почему…»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Методика работы: 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 Каким образом я буду проводить исследование?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(наблюдения, опыты, измерения, сравнения, учёт)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(Описание работы). Мои результаты исследования.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Таблицы, диаграммы, графики с обсуждением.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Выводы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     Выполнил ли я то, что задумал?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itchFamily="34" charset="0"/>
                <a:ea typeface="Times New Roman" pitchFamily="18" charset="0"/>
              </a:rPr>
              <a:t> На основе полученных данных можно сделать следующие выводы…(Ответы на поставленные задачи).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B2AD1-F621-48D2-9671-A382EBA31C97}" type="datetime1">
              <a:rPr lang="ru-RU" smtClean="0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9CB00A-6060-4E37-88B3-4DE060D1E11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500174"/>
            <a:ext cx="74295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i="1" dirty="0" smtClean="0">
                <a:latin typeface="Franklin Gothic Heavy" pitchFamily="34" charset="0"/>
              </a:rPr>
              <a:t>В группе должен быть организатор обсуждения.</a:t>
            </a:r>
          </a:p>
          <a:p>
            <a:pPr>
              <a:buFont typeface="Arial" pitchFamily="34" charset="0"/>
              <a:buChar char="•"/>
            </a:pPr>
            <a:r>
              <a:rPr lang="ru-RU" sz="2800" i="1" dirty="0" smtClean="0">
                <a:latin typeface="Franklin Gothic Heavy" pitchFamily="34" charset="0"/>
              </a:rPr>
              <a:t>Каждый может высказать свою версию решения.</a:t>
            </a:r>
          </a:p>
          <a:p>
            <a:pPr>
              <a:buFont typeface="Arial" pitchFamily="34" charset="0"/>
              <a:buChar char="•"/>
            </a:pPr>
            <a:r>
              <a:rPr lang="ru-RU" sz="2800" i="1" dirty="0" smtClean="0">
                <a:latin typeface="Franklin Gothic Heavy" pitchFamily="34" charset="0"/>
              </a:rPr>
              <a:t>Один говорит, а остальные слушают.</a:t>
            </a:r>
          </a:p>
          <a:p>
            <a:pPr>
              <a:buFont typeface="Arial" pitchFamily="34" charset="0"/>
              <a:buChar char="•"/>
            </a:pPr>
            <a:r>
              <a:rPr lang="ru-RU" sz="2800" i="1" dirty="0" smtClean="0">
                <a:latin typeface="Franklin Gothic Heavy" pitchFamily="34" charset="0"/>
              </a:rPr>
              <a:t>Каждая версия обсуждается в группе.</a:t>
            </a:r>
          </a:p>
          <a:p>
            <a:pPr>
              <a:buFont typeface="Arial" pitchFamily="34" charset="0"/>
              <a:buChar char="•"/>
            </a:pPr>
            <a:r>
              <a:rPr lang="ru-RU" sz="2800" i="1" dirty="0" smtClean="0">
                <a:latin typeface="Franklin Gothic Heavy" pitchFamily="34" charset="0"/>
              </a:rPr>
              <a:t>В группе согласуется общее решение.</a:t>
            </a:r>
          </a:p>
          <a:p>
            <a:pPr>
              <a:buFont typeface="Arial" pitchFamily="34" charset="0"/>
              <a:buChar char="•"/>
            </a:pPr>
            <a:r>
              <a:rPr lang="ru-RU" sz="2800" i="1" dirty="0" smtClean="0">
                <a:latin typeface="Franklin Gothic Heavy" pitchFamily="34" charset="0"/>
              </a:rPr>
              <a:t>Представитель группы защищает согласованное решение перед классом. </a:t>
            </a:r>
            <a:endParaRPr lang="ru-RU" sz="2800" dirty="0">
              <a:latin typeface="Franklin Gothic Heavy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142852"/>
            <a:ext cx="5307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Franklin Gothic Heavy" pitchFamily="34" charset="0"/>
              </a:rPr>
              <a:t>Правила  работы в группе</a:t>
            </a:r>
            <a:endParaRPr lang="ru-RU" sz="3200" dirty="0">
              <a:latin typeface="Franklin Gothic Heavy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46528E-34E8-4566-9B56-5B8B7C50EE8A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500174"/>
            <a:ext cx="88583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i="1" dirty="0" smtClean="0">
                <a:latin typeface="Franklin Gothic Heavy" pitchFamily="34" charset="0"/>
              </a:rPr>
              <a:t>Говорим вежливо.</a:t>
            </a:r>
          </a:p>
          <a:p>
            <a:pPr>
              <a:buFont typeface="Wingdings" pitchFamily="2" charset="2"/>
              <a:buChar char="v"/>
            </a:pPr>
            <a:r>
              <a:rPr lang="ru-RU" sz="3200" i="1" dirty="0" smtClean="0">
                <a:latin typeface="Franklin Gothic Heavy" pitchFamily="34" charset="0"/>
              </a:rPr>
              <a:t> Называем собеседника по имени.</a:t>
            </a:r>
          </a:p>
          <a:p>
            <a:pPr>
              <a:buFont typeface="Wingdings" pitchFamily="2" charset="2"/>
              <a:buChar char="v"/>
            </a:pPr>
            <a:r>
              <a:rPr lang="ru-RU" sz="3200" i="1" dirty="0" smtClean="0">
                <a:latin typeface="Franklin Gothic Heavy" pitchFamily="34" charset="0"/>
              </a:rPr>
              <a:t>Говорим по очереди, не перебивая друг          друга.</a:t>
            </a:r>
          </a:p>
          <a:p>
            <a:pPr>
              <a:buFont typeface="Wingdings" pitchFamily="2" charset="2"/>
              <a:buChar char="v"/>
            </a:pPr>
            <a:r>
              <a:rPr lang="ru-RU" sz="3200" i="1" dirty="0" smtClean="0">
                <a:latin typeface="Franklin Gothic Heavy" pitchFamily="34" charset="0"/>
              </a:rPr>
              <a:t>Внимательно слушаем.</a:t>
            </a:r>
          </a:p>
          <a:p>
            <a:pPr>
              <a:buFont typeface="Wingdings" pitchFamily="2" charset="2"/>
              <a:buChar char="v"/>
            </a:pPr>
            <a:r>
              <a:rPr lang="ru-RU" sz="3200" i="1" dirty="0" smtClean="0">
                <a:latin typeface="Franklin Gothic Heavy" pitchFamily="34" charset="0"/>
              </a:rPr>
              <a:t>Если не понятно, вежливо переспросите.</a:t>
            </a:r>
          </a:p>
          <a:p>
            <a:pPr>
              <a:buFont typeface="Wingdings" pitchFamily="2" charset="2"/>
              <a:buChar char="v"/>
            </a:pPr>
            <a:r>
              <a:rPr lang="ru-RU" sz="3200" i="1" dirty="0" smtClean="0">
                <a:latin typeface="Franklin Gothic Heavy" pitchFamily="34" charset="0"/>
              </a:rPr>
              <a:t> Четко высказываем свое мнение.</a:t>
            </a:r>
          </a:p>
          <a:p>
            <a:pPr>
              <a:buFont typeface="Wingdings" pitchFamily="2" charset="2"/>
              <a:buChar char="v"/>
            </a:pPr>
            <a:r>
              <a:rPr lang="ru-RU" sz="3200" i="1" dirty="0">
                <a:latin typeface="Franklin Gothic Heavy" pitchFamily="34" charset="0"/>
              </a:rPr>
              <a:t> </a:t>
            </a:r>
            <a:r>
              <a:rPr lang="ru-RU" sz="3200" i="1" dirty="0" smtClean="0">
                <a:latin typeface="Franklin Gothic Heavy" pitchFamily="34" charset="0"/>
              </a:rPr>
              <a:t>  Уважаем мнение собеседника.</a:t>
            </a:r>
          </a:p>
          <a:p>
            <a:pPr>
              <a:buFont typeface="Wingdings" pitchFamily="2" charset="2"/>
              <a:buChar char="v"/>
            </a:pPr>
            <a:r>
              <a:rPr lang="ru-RU" sz="3200" i="1" dirty="0" smtClean="0">
                <a:latin typeface="Franklin Gothic Heavy" pitchFamily="34" charset="0"/>
              </a:rPr>
              <a:t> Соблюдаем порядок на парте.</a:t>
            </a:r>
            <a:br>
              <a:rPr lang="ru-RU" sz="3200" i="1" dirty="0" smtClean="0">
                <a:latin typeface="Franklin Gothic Heavy" pitchFamily="34" charset="0"/>
              </a:rPr>
            </a:br>
            <a:endParaRPr lang="ru-RU" sz="3200" dirty="0">
              <a:latin typeface="Franklin Gothic Heavy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285728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Franklin Gothic Heavy" pitchFamily="34" charset="0"/>
              </a:rPr>
              <a:t>Правила работы в группе</a:t>
            </a:r>
            <a:endParaRPr lang="ru-RU" sz="3200" dirty="0">
              <a:latin typeface="Franklin Gothic Heavy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B2AD1-F621-48D2-9671-A382EBA31C97}" type="datetime1">
              <a:rPr lang="ru-RU" smtClean="0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9CB00A-6060-4E37-88B3-4DE060D1E11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4" name="Рисунок 3" descr="http://www.bgbirds.com/otherbirds/images/Parus_major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268760"/>
            <a:ext cx="7776864" cy="532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75856" y="332656"/>
            <a:ext cx="22085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  <a:latin typeface="Franklin Gothic Heavy" pitchFamily="34" charset="0"/>
              </a:rPr>
              <a:t>Кто –я?</a:t>
            </a:r>
            <a:endParaRPr lang="ru-RU" sz="4400" dirty="0">
              <a:solidFill>
                <a:srgbClr val="7030A0"/>
              </a:solidFill>
              <a:latin typeface="Franklin Gothic Heavy" pitchFamily="34" charset="0"/>
            </a:endParaRPr>
          </a:p>
        </p:txBody>
      </p:sp>
      <p:pic>
        <p:nvPicPr>
          <p:cNvPr id="6" name="penie-Sinicy(mp3-blog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134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 smtClean="0">
                <a:solidFill>
                  <a:srgbClr val="7030A0"/>
                </a:solidFill>
                <a:latin typeface="Franklin Gothic Heavy" pitchFamily="34" charset="0"/>
              </a:rPr>
              <a:t>Употребление падежей  в русском языке</a:t>
            </a:r>
            <a:br>
              <a:rPr lang="ru-RU" sz="2800" b="1" dirty="0" smtClean="0">
                <a:solidFill>
                  <a:srgbClr val="7030A0"/>
                </a:solidFill>
                <a:latin typeface="Franklin Gothic Heavy" pitchFamily="34" charset="0"/>
              </a:rPr>
            </a:br>
            <a:endParaRPr lang="ru-RU" sz="2800" dirty="0">
              <a:solidFill>
                <a:srgbClr val="7030A0"/>
              </a:solidFill>
              <a:latin typeface="Franklin Gothic Heavy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043608" y="2276872"/>
          <a:ext cx="7743804" cy="3963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40768"/>
            <a:ext cx="1749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ЧАЩЕ ВСЕГО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1340769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Именительный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92" y="1340768"/>
            <a:ext cx="947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ЗАТЕМ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580112" y="1340768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Родительный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83671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Стиль – научно-популярный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  <p:bldP spid="7" grpId="0" build="p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rgbClr val="7030A0"/>
                </a:solidFill>
                <a:latin typeface="Franklin Gothic Heavy" pitchFamily="34" charset="0"/>
              </a:rPr>
              <a:t>Употребление падежей в русском языке</a:t>
            </a:r>
            <a:br>
              <a:rPr lang="ru-RU" sz="2400" b="1" dirty="0" smtClean="0">
                <a:solidFill>
                  <a:srgbClr val="7030A0"/>
                </a:solidFill>
                <a:latin typeface="Franklin Gothic Heavy" pitchFamily="34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Franklin Gothic Heavy" pitchFamily="34" charset="0"/>
              </a:rPr>
              <a:t>Стиль: разговорный</a:t>
            </a:r>
            <a:endParaRPr lang="ru-RU" sz="2400" dirty="0">
              <a:solidFill>
                <a:srgbClr val="7030A0"/>
              </a:solidFill>
              <a:latin typeface="Franklin Gothic Heavy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642910" y="2057400"/>
          <a:ext cx="7286676" cy="3943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1484785"/>
            <a:ext cx="1749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ЧАЩЕ ВСЕГО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4048" y="1412776"/>
            <a:ext cx="80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затем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83768" y="134076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Именительный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84168" y="1412776"/>
            <a:ext cx="1786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Винительный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  <p:bldP spid="8" grpId="0" build="p"/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1500166" y="2057400"/>
          <a:ext cx="7032274" cy="3943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rgbClr val="7030A0"/>
                </a:solidFill>
              </a:rPr>
              <a:t>Употребление падежей в русском языке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Стиль :деловой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412776"/>
            <a:ext cx="1418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Чаще всего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51720" y="1412776"/>
            <a:ext cx="1769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Родительный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1340768"/>
            <a:ext cx="837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Затем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580112" y="1412776"/>
            <a:ext cx="1943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Именительный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category"/>
        </p:bldSub>
      </p:bldGraphic>
      <p:bldP spid="6" grpId="0" build="p"/>
      <p:bldP spid="10" grpId="0" build="p"/>
    </p:bldLst>
  </p:timing>
</p:sld>
</file>

<file path=ppt/theme/theme1.xml><?xml version="1.0" encoding="utf-8"?>
<a:theme xmlns:a="http://schemas.openxmlformats.org/drawingml/2006/main" name="употребление падежей в русском языке. Диаграмм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употребление падежей в русском языке. Диаграмма</Template>
  <TotalTime>247</TotalTime>
  <Words>370</Words>
  <Application>Microsoft Office PowerPoint</Application>
  <PresentationFormat>Экран (4:3)</PresentationFormat>
  <Paragraphs>98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употребление падежей в русском языке. Диаграмма</vt:lpstr>
      <vt:lpstr>Урок русского языка 4 класс Учитель: Савельева З.В.</vt:lpstr>
      <vt:lpstr>Слайд 2</vt:lpstr>
      <vt:lpstr>Слайд 3</vt:lpstr>
      <vt:lpstr>Слайд 4</vt:lpstr>
      <vt:lpstr>Слайд 5</vt:lpstr>
      <vt:lpstr>Слайд 6</vt:lpstr>
      <vt:lpstr>Употребление падежей  в русском языке </vt:lpstr>
      <vt:lpstr>Употребление падежей в русском языке Стиль: разговорный</vt:lpstr>
      <vt:lpstr>Употребление падежей в русском языке Стиль :деловой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dc:description>http://aida.ucoz.ru</dc:description>
  <cp:lastModifiedBy>начальная школа</cp:lastModifiedBy>
  <cp:revision>25</cp:revision>
  <dcterms:created xsi:type="dcterms:W3CDTF">2015-11-14T13:39:57Z</dcterms:created>
  <dcterms:modified xsi:type="dcterms:W3CDTF">2015-11-18T06:04:28Z</dcterms:modified>
</cp:coreProperties>
</file>