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60" r:id="rId4"/>
    <p:sldId id="282" r:id="rId5"/>
    <p:sldId id="287" r:id="rId6"/>
    <p:sldId id="283" r:id="rId7"/>
    <p:sldId id="261" r:id="rId8"/>
    <p:sldId id="285" r:id="rId9"/>
    <p:sldId id="288" r:id="rId10"/>
    <p:sldId id="262" r:id="rId11"/>
    <p:sldId id="263" r:id="rId12"/>
    <p:sldId id="264" r:id="rId13"/>
    <p:sldId id="277" r:id="rId14"/>
    <p:sldId id="265" r:id="rId15"/>
    <p:sldId id="268" r:id="rId16"/>
    <p:sldId id="269" r:id="rId17"/>
    <p:sldId id="276" r:id="rId18"/>
    <p:sldId id="274" r:id="rId19"/>
    <p:sldId id="271" r:id="rId20"/>
    <p:sldId id="278" r:id="rId21"/>
    <p:sldId id="279" r:id="rId22"/>
    <p:sldId id="290" r:id="rId23"/>
    <p:sldId id="280" r:id="rId24"/>
    <p:sldId id="281" r:id="rId25"/>
    <p:sldId id="275" r:id="rId26"/>
    <p:sldId id="289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AAC"/>
    <a:srgbClr val="F9D696"/>
    <a:srgbClr val="F1C994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D836-BF87-4296-997A-ABEA0AE60FE8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339CC-346C-43D0-9CBB-823A3AEE06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D836-BF87-4296-997A-ABEA0AE60FE8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339CC-346C-43D0-9CBB-823A3AEE06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236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D836-BF87-4296-997A-ABEA0AE60FE8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339CC-346C-43D0-9CBB-823A3AEE06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917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D836-BF87-4296-997A-ABEA0AE60FE8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339CC-346C-43D0-9CBB-823A3AEE06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138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D836-BF87-4296-997A-ABEA0AE60FE8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339CC-346C-43D0-9CBB-823A3AEE06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343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D836-BF87-4296-997A-ABEA0AE60FE8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339CC-346C-43D0-9CBB-823A3AEE06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921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D836-BF87-4296-997A-ABEA0AE60FE8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339CC-346C-43D0-9CBB-823A3AEE06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635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D836-BF87-4296-997A-ABEA0AE60FE8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339CC-346C-43D0-9CBB-823A3AEE06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811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D836-BF87-4296-997A-ABEA0AE60FE8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339CC-346C-43D0-9CBB-823A3AEE06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740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D836-BF87-4296-997A-ABEA0AE60FE8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339CC-346C-43D0-9CBB-823A3AEE06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976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D836-BF87-4296-997A-ABEA0AE60FE8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339CC-346C-43D0-9CBB-823A3AEE06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59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AD836-BF87-4296-997A-ABEA0AE60FE8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339CC-346C-43D0-9CBB-823A3AEE06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37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24633" y="6046176"/>
            <a:ext cx="3525715" cy="480095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  <a:alpha val="67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05608" y="2620108"/>
            <a:ext cx="10524392" cy="8968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7200" b="1" u="sng" dirty="0">
              <a:solidFill>
                <a:schemeClr val="accent1">
                  <a:lumMod val="75000"/>
                </a:schemeClr>
              </a:solidFill>
              <a:latin typeface="Minion Pro Cond" panose="02040706060306020203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740727" y="5153891"/>
            <a:ext cx="7093528" cy="13723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ыполнила: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ea typeface="Times New Roman" panose="02020603050405020304" pitchFamily="18" charset="0"/>
              </a:rPr>
              <a:t>Позднякова Екатерина</a:t>
            </a:r>
            <a:r>
              <a:rPr lang="ru-RU" sz="2800" b="1" dirty="0">
                <a:ea typeface="Times New Roman" panose="02020603050405020304" pitchFamily="18" charset="0"/>
              </a:rPr>
              <a:t>, </a:t>
            </a:r>
            <a:endParaRPr lang="ru-RU" sz="2400" b="1" dirty="0"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2800" b="1" dirty="0">
                <a:ea typeface="Times New Roman" panose="02020603050405020304" pitchFamily="18" charset="0"/>
              </a:rPr>
              <a:t>7 </a:t>
            </a:r>
            <a:r>
              <a:rPr lang="ru-RU" sz="2800" b="1" dirty="0" smtClean="0">
                <a:ea typeface="Times New Roman" panose="02020603050405020304" pitchFamily="18" charset="0"/>
              </a:rPr>
              <a:t>класс</a:t>
            </a:r>
            <a:endParaRPr lang="ru-RU" sz="2400" b="1" dirty="0"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Преподаватель</a:t>
            </a:r>
            <a:r>
              <a:rPr lang="ru-RU" sz="2800" b="1" dirty="0">
                <a:solidFill>
                  <a:srgbClr val="002060"/>
                </a:solidFill>
                <a:ea typeface="Times New Roman" panose="02020603050405020304" pitchFamily="18" charset="0"/>
              </a:rPr>
              <a:t>:</a:t>
            </a:r>
            <a:r>
              <a:rPr lang="ru-RU" sz="2800" b="1" dirty="0">
                <a:ea typeface="Times New Roman" panose="02020603050405020304" pitchFamily="18" charset="0"/>
              </a:rPr>
              <a:t> Сальникова Е. В.</a:t>
            </a:r>
            <a:endParaRPr lang="ru-RU" sz="2400" b="1" dirty="0"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2800" b="1" dirty="0">
                <a:ea typeface="Times New Roman" panose="02020603050405020304" pitchFamily="18" charset="0"/>
              </a:rPr>
              <a:t>учитель русского языка</a:t>
            </a:r>
            <a:endParaRPr lang="ru-RU" sz="2400" b="1" dirty="0"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2800" b="1" dirty="0">
                <a:ea typeface="Times New Roman" panose="02020603050405020304" pitchFamily="18" charset="0"/>
              </a:rPr>
              <a:t> и литературы</a:t>
            </a:r>
            <a:endParaRPr lang="ru-RU" sz="2400" b="1" dirty="0">
              <a:ea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anose="02040706060306020203" pitchFamily="18" charset="0"/>
              </a:rPr>
              <a:t>Кукобой, 2021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Cond" panose="02040706060306020203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91236" y="1481468"/>
            <a:ext cx="6644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Проект по литературе</a:t>
            </a:r>
          </a:p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Вечные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проблемы жизни </a:t>
            </a:r>
            <a:endParaRPr lang="ru-RU" sz="32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сказках </a:t>
            </a:r>
            <a:endParaRPr lang="ru-RU" sz="32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Е. Салтыкова Щедрина. </a:t>
            </a:r>
          </a:p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Иллюстрации к сказкам писателя</a:t>
            </a:r>
            <a:endParaRPr lang="ru-RU" sz="32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314" name="Picture 2" descr="https://cdn1.ozone.ru/multimedia/c1200/10099101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08" y="746053"/>
            <a:ext cx="3513992" cy="539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88182" y="85066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Первомайская средняя школа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816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7347" y="1204546"/>
            <a:ext cx="7274435" cy="48445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Иллюстрация </a:t>
            </a:r>
            <a:r>
              <a:rPr lang="ru-RU" dirty="0"/>
              <a:t>- это рисунок, относящийся к определённой части текста, поясняющий какой - то момент.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Иллюстраторы </a:t>
            </a:r>
            <a:r>
              <a:rPr lang="ru-RU" dirty="0"/>
              <a:t>помогают понять </a:t>
            </a:r>
            <a:r>
              <a:rPr lang="ru-RU" dirty="0" smtClean="0"/>
              <a:t>идею произведения, </a:t>
            </a:r>
            <a:r>
              <a:rPr lang="ru-RU" dirty="0"/>
              <a:t>погрузиться в его атмосферу, </a:t>
            </a:r>
            <a:r>
              <a:rPr lang="ru-RU" dirty="0" smtClean="0"/>
              <a:t>взглянуть </a:t>
            </a:r>
            <a:r>
              <a:rPr lang="ru-RU" dirty="0"/>
              <a:t>на произведение с новой стороны, увидеть какие-то детали, которые сами мы не заметили. Поэтому мне нравятся    уроки литературы, где используются произведения живописи. Занятия получаются более запоминающимися и интересными. 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0" y="281353"/>
            <a:ext cx="12192000" cy="6945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Зачем нужны иллюстрации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https://deti-skazki.ru/wp-content/uploads/2020/08/bogatyr-saltykov-shhedri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527" y="1052146"/>
            <a:ext cx="3422074" cy="4642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049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7346" y="1204546"/>
            <a:ext cx="10671385" cy="4844561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/>
              <a:t>Кто же из художников работал над иллюстрациями к сказкам сатирика</a:t>
            </a:r>
            <a:r>
              <a:rPr lang="ru-RU" dirty="0" smtClean="0"/>
              <a:t>?</a:t>
            </a:r>
          </a:p>
          <a:p>
            <a:r>
              <a:rPr lang="ru-RU" dirty="0" smtClean="0"/>
              <a:t> </a:t>
            </a:r>
            <a:r>
              <a:rPr lang="ru-RU" dirty="0"/>
              <a:t>Их много: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Кукрыниксы</a:t>
            </a:r>
            <a:r>
              <a:rPr lang="ru-RU" dirty="0" smtClean="0"/>
              <a:t> </a:t>
            </a:r>
            <a:r>
              <a:rPr lang="ru-RU" dirty="0"/>
              <a:t>(коллектив художников-графиков, в который входили М. Куприянов, П. Крылов, Н. Соколов),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</a:t>
            </a:r>
            <a:r>
              <a:rPr lang="ru-RU" dirty="0"/>
              <a:t>. Муратов, Е. </a:t>
            </a:r>
            <a:r>
              <a:rPr lang="ru-RU" dirty="0" err="1"/>
              <a:t>Рачев</a:t>
            </a:r>
            <a:r>
              <a:rPr lang="ru-RU" dirty="0"/>
              <a:t>, Б. Ефимов, С. Алимов, С. Лемехов, Н. </a:t>
            </a:r>
            <a:r>
              <a:rPr lang="ru-RU" dirty="0" err="1"/>
              <a:t>Лемкин</a:t>
            </a:r>
            <a:r>
              <a:rPr lang="ru-RU" dirty="0"/>
              <a:t>, </a:t>
            </a:r>
            <a:r>
              <a:rPr lang="ru-RU" dirty="0" smtClean="0"/>
              <a:t>А. </a:t>
            </a:r>
            <a:r>
              <a:rPr lang="ru-RU" dirty="0" err="1" smtClean="0"/>
              <a:t>Каневский</a:t>
            </a:r>
            <a:r>
              <a:rPr lang="ru-RU" dirty="0" smtClean="0"/>
              <a:t> </a:t>
            </a:r>
            <a:r>
              <a:rPr lang="ru-RU" dirty="0"/>
              <a:t>и другие. </a:t>
            </a:r>
            <a:endParaRPr lang="ru-RU" dirty="0" smtClean="0"/>
          </a:p>
          <a:p>
            <a:r>
              <a:rPr lang="ru-RU" dirty="0"/>
              <a:t>У каждого из них был свой подход к изображению героев сказок, но одно их объединяет: все они сумели запечатлеть в иронической форме те пороки, которыми было больно общество.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0" y="249115"/>
            <a:ext cx="12192000" cy="6945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Художники-иллюстраторы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39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7346" y="1204546"/>
            <a:ext cx="10671385" cy="48445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" y="96715"/>
            <a:ext cx="12192000" cy="6945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7346" y="96715"/>
            <a:ext cx="10671385" cy="1096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Иллюстрации Е.М. Рачева </a:t>
            </a: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(советского художника-анималиста) 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сказке </a:t>
            </a: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Премудрый пескарь»</a:t>
            </a:r>
          </a:p>
        </p:txBody>
      </p:sp>
      <p:pic>
        <p:nvPicPr>
          <p:cNvPr id="6" name="Picture 4" descr="51b4b3e78682f019281438af55a89f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90" y="1204546"/>
            <a:ext cx="4031673" cy="486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hallenna.narod.ru/saltykov-rachev-pisk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655" y="1029293"/>
            <a:ext cx="3590480" cy="503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97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7346" y="1204546"/>
            <a:ext cx="10671385" cy="48445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" y="96715"/>
            <a:ext cx="12192000" cy="6945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59057" y="186921"/>
            <a:ext cx="6096000" cy="88537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Иллюстрации Е.М. Рачева к сказке 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«Дикий помещик»</a:t>
            </a:r>
          </a:p>
        </p:txBody>
      </p:sp>
      <p:pic>
        <p:nvPicPr>
          <p:cNvPr id="5" name="Picture 2" descr="http://www.hallenna.narod.ru/saltykov-rachev-dik-pomeshi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541" y="1158075"/>
            <a:ext cx="3295650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g_37744038_1778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485" y="1251017"/>
            <a:ext cx="4743952" cy="462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5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69819" y="5192058"/>
            <a:ext cx="10671385" cy="48445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0" y="296740"/>
            <a:ext cx="12192000" cy="6945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Иллюстрации Н. Е. Муратова к сказке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«Как один мужик двух генералов прокормил»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megabook.ru/stream/mediapreview?Key=%d0%a1%d0%b0%d0%bb%d1%82%d1%8b%d0%ba%d0%be%d0%b2-%d0%a9%d0%b5%d0%b4%d1%80%d0%b8%d0%bd%20%d0%9c%d0%b8%d1%85%d0%b0%d0%b8%d0%bb%20%d0%95%d0%b2%d0%b3%d1%80%d0%b0%d1%84%d0%be%d0%b2%d0%b8%d1%87%20(%d0%98%d0%bb%d0%bb%d1%8e%d1%81%d1%82%d1%80%d0%b0%d1%86%d0%b8%d0%b8%20%d0%ba%20%d0%bf%d1%80%d0%be%d0%b8%d0%b7%d0%b2%d0%b5%d0%b4%d0%b5%d0%bd%d0%b8%d1%8f%d0%bc)%20(%d1%81%d0%bb%d0%b0%d0%b9%d0%b4%200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926" y="1310985"/>
            <a:ext cx="3984337" cy="496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megabook.ru/stream/mediapreview?Key=%d0%a1%d0%b0%d0%bb%d1%82%d1%8b%d0%ba%d0%be%d0%b2-%d0%a9%d0%b5%d0%b4%d1%80%d0%b8%d0%bd%20%d0%9c%d0%b8%d1%85%d0%b0%d0%b8%d0%bb%20%d0%95%d0%b2%d0%b3%d1%80%d0%b0%d1%84%d0%be%d0%b2%d0%b8%d1%87%20(%d0%98%d0%bb%d0%bb%d1%8e%d1%81%d1%82%d1%80%d0%b0%d1%86%d0%b8%d0%b8%20%d0%ba%20%d0%bf%d1%80%d0%be%d0%b8%d0%b7%d0%b2%d0%b5%d0%b4%d0%b5%d0%bd%d0%b8%d1%8f%d0%bc)%20(%d1%81%d0%bb%d0%b0%d0%b9%d0%b4%200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047" y="1310985"/>
            <a:ext cx="3537527" cy="470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95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7346" y="1204546"/>
            <a:ext cx="10671385" cy="48445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0" y="241977"/>
            <a:ext cx="12192000" cy="6945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Иллюстрации В. С. </a:t>
            </a:r>
            <a:r>
              <a:rPr lang="ru-RU" sz="2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Мыслицкого</a:t>
            </a:r>
            <a:endParaRPr lang="ru-RU" sz="24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 сказке «Медведь на воеводстве»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https://ic.pics.livejournal.com/numaikalagany/36503776/15991/15991_9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552" y="1363187"/>
            <a:ext cx="3253338" cy="452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ic.pics.livejournal.com/numaikalagany/36503776/16297/16297_9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104" y="1650676"/>
            <a:ext cx="7023627" cy="410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42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7346" y="1204546"/>
            <a:ext cx="10671385" cy="48445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0" y="262970"/>
            <a:ext cx="12192000" cy="6945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Мои иллюстрации к сказке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«Как один мужик двух генералов прокормил»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https://sun9-47.userapi.com/impg/lEeXtECOjWnl0L-7kFXAXxz9GTAyE0sRJopXkw/eF090EvudyQ.jpg?size=1280x960&amp;quality=96&amp;sign=829388970ca7a61e41e8334e575416a7&amp;type=albu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145" y="1204546"/>
            <a:ext cx="7301345" cy="52023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886691" y="2092036"/>
            <a:ext cx="1496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+mj-lt"/>
              </a:rPr>
              <a:t>Обложка для альбома</a:t>
            </a:r>
            <a:endParaRPr lang="ru-RU" sz="24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3771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7346" y="1204546"/>
            <a:ext cx="10671385" cy="48445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" y="166255"/>
            <a:ext cx="12192000" cy="6250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20291" y="45745"/>
            <a:ext cx="642851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400" b="1" dirty="0" smtClean="0">
                <a:solidFill>
                  <a:srgbClr val="00B050"/>
                </a:solidFill>
              </a:rPr>
              <a:t>«…Стали </a:t>
            </a:r>
            <a:r>
              <a:rPr lang="ru-RU" sz="2400" b="1" dirty="0">
                <a:solidFill>
                  <a:srgbClr val="00B050"/>
                </a:solidFill>
              </a:rPr>
              <a:t>они друг друга рассматривать и увидели, что они в ночных рубашках, а на шеях у них висит по </a:t>
            </a:r>
            <a:r>
              <a:rPr lang="ru-RU" sz="2400" b="1" dirty="0" smtClean="0">
                <a:solidFill>
                  <a:srgbClr val="00B050"/>
                </a:solidFill>
              </a:rPr>
              <a:t>ордену».</a:t>
            </a:r>
            <a:endParaRPr lang="ru-RU" sz="2400" b="1" dirty="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  <p:pic>
        <p:nvPicPr>
          <p:cNvPr id="5" name="Рисунок 4" descr="https://sun9-39.userapi.com/impg/I4wkwxuaeDW9efrQaJxALgWHxFMywX4QodgBTQ/oHkd3NZg6Ns.jpg?size=810x1080&amp;quality=96&amp;sign=5669fd9eefded4f3f2529775b6d3e452&amp;type=albu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07819" y="235130"/>
            <a:ext cx="5653454" cy="7453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566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7346" y="1204546"/>
            <a:ext cx="10671385" cy="48445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" y="96715"/>
            <a:ext cx="12192000" cy="6945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54037" y="17804"/>
            <a:ext cx="64839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  <a:defRPr/>
            </a:pPr>
            <a:r>
              <a:rPr lang="ru-RU" sz="2400" b="1" dirty="0" smtClean="0">
                <a:solidFill>
                  <a:srgbClr val="00B050"/>
                </a:solidFill>
                <a:cs typeface="Arial" panose="020B0604020202020204" pitchFamily="34" charset="0"/>
              </a:rPr>
              <a:t>«Как нет мужика - мужик </a:t>
            </a:r>
            <a:r>
              <a:rPr lang="ru-RU" sz="2400" b="1" dirty="0">
                <a:solidFill>
                  <a:srgbClr val="00B050"/>
                </a:solidFill>
                <a:cs typeface="Arial" panose="020B0604020202020204" pitchFamily="34" charset="0"/>
              </a:rPr>
              <a:t>везде есть, стоит только его </a:t>
            </a:r>
            <a:r>
              <a:rPr lang="ru-RU" sz="2400" b="1" dirty="0" smtClean="0">
                <a:solidFill>
                  <a:srgbClr val="00B050"/>
                </a:solidFill>
                <a:cs typeface="Arial" panose="020B0604020202020204" pitchFamily="34" charset="0"/>
              </a:rPr>
              <a:t>поискать! Наверное</a:t>
            </a:r>
            <a:r>
              <a:rPr lang="ru-RU" sz="2400" b="1" dirty="0">
                <a:solidFill>
                  <a:srgbClr val="00B050"/>
                </a:solidFill>
                <a:cs typeface="Arial" panose="020B0604020202020204" pitchFamily="34" charset="0"/>
              </a:rPr>
              <a:t>, он где-нибудь </a:t>
            </a:r>
            <a:r>
              <a:rPr lang="ru-RU" sz="2400" b="1" dirty="0" smtClean="0">
                <a:solidFill>
                  <a:srgbClr val="00B050"/>
                </a:solidFill>
                <a:cs typeface="Arial" panose="020B0604020202020204" pitchFamily="34" charset="0"/>
              </a:rPr>
              <a:t>спрятался</a:t>
            </a:r>
            <a:r>
              <a:rPr lang="ru-RU" sz="2400" b="1" dirty="0">
                <a:solidFill>
                  <a:srgbClr val="00B050"/>
                </a:solidFill>
                <a:cs typeface="Arial" panose="020B0604020202020204" pitchFamily="34" charset="0"/>
              </a:rPr>
              <a:t>, от </a:t>
            </a:r>
            <a:r>
              <a:rPr lang="ru-RU" sz="2400" b="1" dirty="0" smtClean="0">
                <a:solidFill>
                  <a:srgbClr val="00B050"/>
                </a:solidFill>
                <a:cs typeface="Arial" panose="020B0604020202020204" pitchFamily="34" charset="0"/>
              </a:rPr>
              <a:t>работы отлынивает!»</a:t>
            </a:r>
            <a:r>
              <a:rPr lang="ru-RU" sz="2400" b="1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Рисунок 4" descr="https://sun9-72.userapi.com/impg/h-xCTDDRsxNuLCJDJ-QDIVSIDALTcs0oYZAWvw/stVFB-5OGCs.jpg?size=1080x769&amp;quality=96&amp;sign=4f90fd99ba3f80d60d54f72c6eec7363&amp;type=albu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909" y="1204547"/>
            <a:ext cx="8243455" cy="56534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806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7346" y="1204546"/>
            <a:ext cx="10671385" cy="48445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" y="96715"/>
            <a:ext cx="12192000" cy="6945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69183" y="-11476"/>
            <a:ext cx="6483928" cy="1605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  <a:defRPr/>
            </a:pPr>
            <a:r>
              <a:rPr lang="ru-RU" sz="2400" b="1" dirty="0" smtClean="0">
                <a:solidFill>
                  <a:srgbClr val="00B050"/>
                </a:solidFill>
                <a:cs typeface="Arial" panose="020B0604020202020204" pitchFamily="34" charset="0"/>
              </a:rPr>
              <a:t>«Полез </a:t>
            </a:r>
            <a:r>
              <a:rPr lang="ru-RU" sz="2400" b="1" dirty="0">
                <a:solidFill>
                  <a:srgbClr val="00B050"/>
                </a:solidFill>
                <a:cs typeface="Arial" panose="020B0604020202020204" pitchFamily="34" charset="0"/>
              </a:rPr>
              <a:t>сперва-наперво на дерево и нарвал генералам по десятку самых спелых </a:t>
            </a:r>
            <a:r>
              <a:rPr lang="ru-RU" sz="2400" b="1" dirty="0" err="1">
                <a:solidFill>
                  <a:srgbClr val="00B050"/>
                </a:solidFill>
                <a:cs typeface="Arial" panose="020B0604020202020204" pitchFamily="34" charset="0"/>
              </a:rPr>
              <a:t>яблоков</a:t>
            </a:r>
            <a:r>
              <a:rPr lang="ru-RU" sz="2400" b="1" dirty="0">
                <a:solidFill>
                  <a:srgbClr val="00B050"/>
                </a:solidFill>
                <a:cs typeface="Arial" panose="020B0604020202020204" pitchFamily="34" charset="0"/>
              </a:rPr>
              <a:t>, а себе взял одно, </a:t>
            </a:r>
            <a:r>
              <a:rPr lang="ru-RU" sz="2400" b="1" dirty="0" smtClean="0">
                <a:solidFill>
                  <a:srgbClr val="00B050"/>
                </a:solidFill>
                <a:cs typeface="Arial" panose="020B0604020202020204" pitchFamily="34" charset="0"/>
              </a:rPr>
              <a:t>кислое». </a:t>
            </a:r>
            <a:endParaRPr lang="ru-RU" sz="2400" b="1" dirty="0">
              <a:solidFill>
                <a:srgbClr val="00B050"/>
              </a:solidFill>
              <a:cs typeface="Arial" panose="020B0604020202020204" pitchFamily="34" charset="0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endParaRPr lang="ru-RU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https://sun9-38.userapi.com/impg/qXvvSIl5NKqods0BBkfdbDwi-0V7t8qdot3LZQ/V72U06zL6_8.jpg?size=810x1080&amp;quality=96&amp;sign=02fe6964fcc1469e7539aa2cb16087bf&amp;type=albu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73" y="1204546"/>
            <a:ext cx="4253345" cy="5257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sun9-37.userapi.com/impg/0IwFHgZWV4aDaOxEa608dNqXxL842FLxsmP9Kw/W_wuY7Jmwjo.jpg?size=810x1080&amp;quality=96&amp;sign=cf2d9bd2cf60973587501c813be0e93e&amp;type=album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327" y="1204545"/>
            <a:ext cx="4239491" cy="5257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735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7346" y="1204546"/>
            <a:ext cx="10671385" cy="4844561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Кажется</a:t>
            </a:r>
            <a:r>
              <a:rPr lang="ru-RU" dirty="0"/>
              <a:t>, что время полностью изменилось со времен великого писателя Михаила </a:t>
            </a:r>
            <a:r>
              <a:rPr lang="ru-RU" dirty="0" err="1"/>
              <a:t>Евграфовича</a:t>
            </a:r>
            <a:r>
              <a:rPr lang="ru-RU" dirty="0"/>
              <a:t> Салтыкова-Щедрина. У нас столько новых открытий, жизнь стала интересной, потому что поступает огромное количество информации из самых разных источников. Благодаря этому нам не приходится тратить много усилий, чтобы узнать что-то новое. </a:t>
            </a:r>
            <a:endParaRPr lang="ru-RU" dirty="0" smtClean="0"/>
          </a:p>
          <a:p>
            <a:r>
              <a:rPr lang="ru-RU" dirty="0" smtClean="0"/>
              <a:t>Кроме </a:t>
            </a:r>
            <a:r>
              <a:rPr lang="ru-RU" dirty="0"/>
              <a:t>того, мы разучились дарить радость, быть чуткими, поддерживать разговор с окружающими.  Редко встретишь тех, кто способен выслушать и поддержать других. Мы становимся равнодушными</a:t>
            </a:r>
            <a:r>
              <a:rPr lang="ru-RU" dirty="0" smtClean="0"/>
              <a:t>, </a:t>
            </a:r>
            <a:r>
              <a:rPr lang="ru-RU" dirty="0"/>
              <a:t>высокомерными. </a:t>
            </a:r>
            <a:endParaRPr lang="ru-RU" dirty="0" smtClean="0"/>
          </a:p>
          <a:p>
            <a:r>
              <a:rPr lang="ru-RU" dirty="0" smtClean="0"/>
              <a:t>Чтобы </a:t>
            </a:r>
            <a:r>
              <a:rPr lang="ru-RU" dirty="0"/>
              <a:t>понять свое душевное состояние, научиться быть отзывчивым, нам надо задуматься над своим поведением. А помогут нам </a:t>
            </a:r>
            <a:r>
              <a:rPr lang="ru-RU" dirty="0" smtClean="0"/>
              <a:t>в этом книги</a:t>
            </a:r>
            <a:r>
              <a:rPr lang="ru-RU" dirty="0"/>
              <a:t>, которые хранят в себе мудрость жизни.  </a:t>
            </a:r>
            <a:endParaRPr lang="ru-RU" dirty="0" smtClean="0"/>
          </a:p>
          <a:p>
            <a:r>
              <a:rPr lang="ru-RU" dirty="0"/>
              <a:t>А ещё это возможность подумать, поразмышлять над теми проблемами, которые волновали автора и его героев и которые заставляют задуматься и нас, современных читателей.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0" y="221406"/>
            <a:ext cx="12192000" cy="8592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Проблема (гипотеза)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7346" y="1204546"/>
            <a:ext cx="10671385" cy="48445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" y="96715"/>
            <a:ext cx="12192000" cy="6945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31087" y="38021"/>
            <a:ext cx="6329824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400" b="1" dirty="0" smtClean="0">
                <a:solidFill>
                  <a:srgbClr val="00B050"/>
                </a:solidFill>
                <a:cs typeface="Arial" panose="020B0604020202020204" pitchFamily="34" charset="0"/>
              </a:rPr>
              <a:t>«Прошел </a:t>
            </a:r>
            <a:r>
              <a:rPr lang="ru-RU" sz="2400" b="1" dirty="0">
                <a:solidFill>
                  <a:srgbClr val="00B050"/>
                </a:solidFill>
                <a:cs typeface="Arial" panose="020B0604020202020204" pitchFamily="34" charset="0"/>
              </a:rPr>
              <a:t>день, прошел другой; мужичина до того изловчился, что стал даже в пригоршне суп </a:t>
            </a:r>
            <a:r>
              <a:rPr lang="ru-RU" sz="2400" b="1" dirty="0" smtClean="0">
                <a:solidFill>
                  <a:srgbClr val="00B050"/>
                </a:solidFill>
                <a:cs typeface="Arial" panose="020B0604020202020204" pitchFamily="34" charset="0"/>
              </a:rPr>
              <a:t>варить»</a:t>
            </a:r>
            <a:endParaRPr lang="ru-RU" sz="2400" b="1" dirty="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  <p:pic>
        <p:nvPicPr>
          <p:cNvPr id="5" name="Рисунок 4" descr="https://sun9-17.userapi.com/impg/ip28-BfO1NXmg9h6hRVqmzResiF3I26f9LtweA/qIY1Nlb2LxY.jpg?size=810x1080&amp;quality=96&amp;sign=5263046575da6ed9de41fd0922f9a64b&amp;type=albu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03910" y="295883"/>
            <a:ext cx="5653455" cy="71627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541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7346" y="1204546"/>
            <a:ext cx="10671385" cy="48445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" y="96715"/>
            <a:ext cx="12192000" cy="6945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95599" y="123622"/>
            <a:ext cx="642850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400" b="1" dirty="0">
                <a:solidFill>
                  <a:srgbClr val="00B050"/>
                </a:solidFill>
              </a:rPr>
              <a:t>«Вот как оно хорошо быть генералами – нигде не пропадешь</a:t>
            </a:r>
            <a:r>
              <a:rPr lang="ru-RU" sz="2400" b="1" dirty="0" smtClean="0">
                <a:solidFill>
                  <a:srgbClr val="00B050"/>
                </a:solidFill>
              </a:rPr>
              <a:t>!»</a:t>
            </a:r>
            <a:endParaRPr lang="ru-RU" sz="2400" b="1" dirty="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  <p:pic>
        <p:nvPicPr>
          <p:cNvPr id="5" name="Рисунок 4" descr="https://sun9-73.userapi.com/impg/9J_zFZznCSyTRraUs79L903_ea86fseRnEBmNg/ZPzuQxPLx_k.jpg?size=810x1080&amp;quality=96&amp;sign=25b758db691e8dba5f0fb9646a5d0525&amp;type=albu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250084" y="-65929"/>
            <a:ext cx="5664123" cy="7813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18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7346" y="1204546"/>
            <a:ext cx="10671385" cy="48445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" y="96715"/>
            <a:ext cx="12192000" cy="6945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84762" y="183675"/>
            <a:ext cx="6677891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b="1" dirty="0">
                <a:solidFill>
                  <a:srgbClr val="00B050"/>
                </a:solidFill>
              </a:rPr>
              <a:t>— Ты смотри, однако, каналья, не утопи нас! — сказали генералы, увидев покачивавшуюся на волнах ладью.— Будьте покойны, господа генералы, не впервой! — отвечал </a:t>
            </a:r>
            <a:r>
              <a:rPr lang="ru-RU" b="1" dirty="0" smtClean="0">
                <a:solidFill>
                  <a:srgbClr val="00B050"/>
                </a:solidFill>
              </a:rPr>
              <a:t>мужик…</a:t>
            </a:r>
            <a:endParaRPr lang="ru-RU" sz="2400" b="1" dirty="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72" y="1204546"/>
            <a:ext cx="7079673" cy="530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93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7346" y="1204546"/>
            <a:ext cx="10671385" cy="4844561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/>
              <a:t>С помощью своих сказок Салтыков-Щедрин рассказал правду об обществе своего времени и раскрыл все его пороки - главные недостатки. Ведь государство заботилось о своих верных дворянах и гораздо меньше внимания уделяло простым людям. </a:t>
            </a:r>
          </a:p>
          <a:p>
            <a:r>
              <a:rPr lang="ru-RU" dirty="0"/>
              <a:t>Сказки писателя отличаются оригинальностью, так как в них добро и зло всегда смешиваются, а в центре – отрицательный герой.  Но </a:t>
            </a:r>
            <a:r>
              <a:rPr lang="ru-RU" dirty="0" smtClean="0"/>
              <a:t>самое удивительное </a:t>
            </a:r>
            <a:r>
              <a:rPr lang="ru-RU" dirty="0"/>
              <a:t>то, что все сказочные сюжеты связаны с </a:t>
            </a:r>
            <a:r>
              <a:rPr lang="ru-RU" dirty="0" smtClean="0"/>
              <a:t>теми жизненными </a:t>
            </a:r>
            <a:r>
              <a:rPr lang="ru-RU" dirty="0"/>
              <a:t>проблемами, которые существуют и сейчас и всегда </a:t>
            </a:r>
            <a:r>
              <a:rPr lang="ru-RU" dirty="0" smtClean="0"/>
              <a:t>   будут </a:t>
            </a:r>
            <a:r>
              <a:rPr lang="ru-RU" dirty="0"/>
              <a:t>требовать от человека ответственности перед самим собой и обществом</a:t>
            </a:r>
            <a:r>
              <a:rPr lang="ru-RU" dirty="0" smtClean="0"/>
              <a:t>. Такие люди и сегодня встречаются в нашей жизни, нужно лишь </a:t>
            </a:r>
            <a:r>
              <a:rPr lang="ru-RU" smtClean="0"/>
              <a:t>попристальнее вглядеться </a:t>
            </a:r>
            <a:r>
              <a:rPr lang="ru-RU" dirty="0" smtClean="0"/>
              <a:t>в окружающую действительность и поразмышлять…</a:t>
            </a: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0" y="304534"/>
            <a:ext cx="12192000" cy="6945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b="1" noProof="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Выводы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60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7346" y="1204546"/>
            <a:ext cx="10671385" cy="48445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0" y="304533"/>
            <a:ext cx="12192000" cy="6945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42109" y="1166843"/>
            <a:ext cx="1007225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680" algn="just">
              <a:spcAft>
                <a:spcPts val="0"/>
              </a:spcAft>
            </a:pPr>
            <a:r>
              <a:rPr lang="ru-RU" sz="2400" b="1" dirty="0">
                <a:ea typeface="Times New Roman" panose="02020603050405020304" pitchFamily="18" charset="0"/>
                <a:cs typeface="Calibri" panose="020F0502020204030204" pitchFamily="34" charset="0"/>
              </a:rPr>
              <a:t>Мне интересно было работать над данным проектом. Я была увлечена выбором эпизодов для иллюстрирования, что помогло мне совершенствовать свои навыки литературного анализа текста, и даже перечитала все произведение целиком, тем самым повысив свой интерес к чтению художественных произведений. </a:t>
            </a:r>
          </a:p>
          <a:p>
            <a:pPr indent="342900" algn="just">
              <a:spcAft>
                <a:spcPts val="0"/>
              </a:spcAft>
            </a:pPr>
            <a:r>
              <a:rPr lang="ru-RU" sz="2400" b="1" dirty="0">
                <a:ea typeface="Times New Roman" panose="02020603050405020304" pitchFamily="18" charset="0"/>
                <a:cs typeface="Calibri" panose="020F0502020204030204" pitchFamily="34" charset="0"/>
              </a:rPr>
              <a:t>Одноклассники знали, что я работаю над этим проектом и с нетерпением ждали, когда же они увидят мои иллюстрации. Ведь им тоже нравятся сказки </a:t>
            </a:r>
            <a:r>
              <a:rPr lang="ru-RU" sz="2400" b="1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М. Е. Салтыкова-Щедрина</a:t>
            </a:r>
            <a:r>
              <a:rPr lang="ru-RU" sz="2400" b="1" dirty="0">
                <a:ea typeface="Times New Roman" panose="02020603050405020304" pitchFamily="18" charset="0"/>
                <a:cs typeface="Calibri" panose="020F0502020204030204" pitchFamily="34" charset="0"/>
              </a:rPr>
              <a:t>. Надеюсь, им захочется прочитать и другие его произведения.</a:t>
            </a:r>
          </a:p>
          <a:p>
            <a:pPr indent="342900" algn="just">
              <a:spcAft>
                <a:spcPts val="0"/>
              </a:spcAft>
            </a:pPr>
            <a:r>
              <a:rPr lang="ru-RU" sz="2400" b="1" dirty="0">
                <a:ea typeface="Times New Roman" panose="02020603050405020304" pitchFamily="18" charset="0"/>
                <a:cs typeface="Calibri" panose="020F0502020204030204" pitchFamily="34" charset="0"/>
              </a:rPr>
              <a:t>Ну и конечно же, мне удалось в полной мере реализовать свои изобразительно-творческие способности, ведь сейчас у меня так мало времени для того, чтобы просто порисовать.</a:t>
            </a:r>
          </a:p>
          <a:p>
            <a:pPr indent="342900" algn="just">
              <a:spcAft>
                <a:spcPts val="0"/>
              </a:spcAft>
            </a:pPr>
            <a:r>
              <a:rPr lang="ru-RU" sz="2400" b="1" dirty="0">
                <a:ea typeface="Times New Roman" panose="02020603050405020304" pitchFamily="18" charset="0"/>
                <a:cs typeface="Calibri" panose="020F0502020204030204" pitchFamily="34" charset="0"/>
              </a:rPr>
              <a:t>Думаю, мой проект удался!</a:t>
            </a:r>
            <a:endParaRPr lang="ru-RU" sz="2400" b="1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20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7346" y="1204546"/>
            <a:ext cx="10671385" cy="48445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" y="96715"/>
            <a:ext cx="12192000" cy="6945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4800" b="1" noProof="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4800" b="1" noProof="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внимание!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https://jiyuu.su/wp-content/uploads/1458535862_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765" y="1787236"/>
            <a:ext cx="8498872" cy="42618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77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7346" y="1204546"/>
            <a:ext cx="10671385" cy="48445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0" y="329444"/>
            <a:ext cx="12192000" cy="6945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Использованная литература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68582" y="1565564"/>
            <a:ext cx="9282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1. </a:t>
            </a:r>
            <a:r>
              <a:rPr lang="ru-RU" sz="2000" b="1" dirty="0" err="1" smtClean="0"/>
              <a:t>Бушмин</a:t>
            </a:r>
            <a:r>
              <a:rPr lang="ru-RU" sz="2000" b="1" dirty="0" smtClean="0"/>
              <a:t> </a:t>
            </a:r>
            <a:r>
              <a:rPr lang="ru-RU" sz="2000" b="1" dirty="0"/>
              <a:t>А.С.  Салтыков – Щедрин. Искусство сатиры. М., 1976.</a:t>
            </a:r>
          </a:p>
          <a:p>
            <a:r>
              <a:rPr lang="ru-RU" sz="2000" b="1" dirty="0" smtClean="0"/>
              <a:t>2. </a:t>
            </a:r>
            <a:r>
              <a:rPr lang="ru-RU" sz="2000" b="1" dirty="0" err="1" smtClean="0"/>
              <a:t>Бушмин</a:t>
            </a:r>
            <a:r>
              <a:rPr lang="ru-RU" sz="2000" b="1" dirty="0" smtClean="0"/>
              <a:t> </a:t>
            </a:r>
            <a:r>
              <a:rPr lang="ru-RU" sz="2000" b="1" dirty="0"/>
              <a:t>А.С. Сказки Салтыкова – Щедрина. Л., 1976.</a:t>
            </a:r>
          </a:p>
        </p:txBody>
      </p:sp>
    </p:spTree>
    <p:extLst>
      <p:ext uri="{BB962C8B-B14F-4D97-AF65-F5344CB8AC3E}">
        <p14:creationId xmlns:p14="http://schemas.microsoft.com/office/powerpoint/2010/main" val="334866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7347" y="1204546"/>
            <a:ext cx="7482253" cy="48445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Цель </a:t>
            </a:r>
            <a:r>
              <a:rPr lang="ru-RU" b="1" dirty="0">
                <a:solidFill>
                  <a:srgbClr val="C00000"/>
                </a:solidFill>
              </a:rPr>
              <a:t>проекта</a:t>
            </a:r>
            <a:r>
              <a:rPr lang="ru-RU" dirty="0">
                <a:solidFill>
                  <a:srgbClr val="C00000"/>
                </a:solidFill>
              </a:rPr>
              <a:t>:</a:t>
            </a:r>
            <a:r>
              <a:rPr lang="ru-RU" dirty="0"/>
              <a:t> создание альбома иллюстраций к сказкам </a:t>
            </a:r>
            <a:r>
              <a:rPr lang="ru-RU" dirty="0" smtClean="0"/>
              <a:t>М</a:t>
            </a:r>
            <a:r>
              <a:rPr lang="ru-RU" dirty="0"/>
              <a:t>. Е. </a:t>
            </a:r>
            <a:r>
              <a:rPr lang="ru-RU" dirty="0" smtClean="0"/>
              <a:t>Салтыкова-Щедрина. </a:t>
            </a:r>
            <a:endParaRPr lang="ru-RU" dirty="0"/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Задачи</a:t>
            </a:r>
            <a:r>
              <a:rPr lang="ru-RU" dirty="0">
                <a:solidFill>
                  <a:srgbClr val="C00000"/>
                </a:solidFill>
              </a:rPr>
              <a:t>:</a:t>
            </a:r>
          </a:p>
          <a:p>
            <a:r>
              <a:rPr lang="ru-RU" dirty="0" smtClean="0"/>
              <a:t>развивать </a:t>
            </a:r>
            <a:r>
              <a:rPr lang="ru-RU" dirty="0"/>
              <a:t>навыки изобразительного творчества;</a:t>
            </a:r>
          </a:p>
          <a:p>
            <a:r>
              <a:rPr lang="ru-RU" dirty="0" smtClean="0"/>
              <a:t>совершенствовать </a:t>
            </a:r>
            <a:r>
              <a:rPr lang="ru-RU" dirty="0"/>
              <a:t>умение анализировать тексты литературных произведений (при выборе эпизодов для иллюстрирования);</a:t>
            </a:r>
          </a:p>
          <a:p>
            <a:r>
              <a:rPr lang="ru-RU" dirty="0" smtClean="0"/>
              <a:t>вызвать у одноклассников интерес </a:t>
            </a:r>
            <a:r>
              <a:rPr lang="ru-RU" dirty="0"/>
              <a:t>к чтению литературных произведений.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0" y="235260"/>
            <a:ext cx="12192000" cy="6945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и задачи проекта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https://sun9-40.userapi.com/impg/Bfg0BiGsfH6KXe-2LRs27GfMQkNjgQeBgsun8g/9dXJ3AY9J-o.jpg?size=851x1080&amp;quality=96&amp;sign=d157408c78c1be718f11c38bcdd34799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636" y="1537856"/>
            <a:ext cx="3311237" cy="42949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376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7346" y="1204546"/>
            <a:ext cx="10671385" cy="48445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" y="96715"/>
            <a:ext cx="12192000" cy="6945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86545" y="265119"/>
            <a:ext cx="6096000" cy="5355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результаты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7347" y="1213888"/>
            <a:ext cx="576429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- углубление знаний </a:t>
            </a:r>
            <a:r>
              <a:rPr lang="ru-RU" sz="2800" dirty="0"/>
              <a:t>по теории </a:t>
            </a:r>
            <a:r>
              <a:rPr lang="ru-RU" sz="2800" dirty="0" smtClean="0"/>
              <a:t>литературы;</a:t>
            </a:r>
          </a:p>
          <a:p>
            <a:r>
              <a:rPr lang="ru-RU" sz="2800" dirty="0" smtClean="0"/>
              <a:t>- раскрытие обобщающего смысла сказок Салтыкова-Щедрина;</a:t>
            </a:r>
          </a:p>
          <a:p>
            <a:r>
              <a:rPr lang="ru-RU" sz="2800" dirty="0" smtClean="0"/>
              <a:t>- определение значения сатиры писателя для </a:t>
            </a:r>
            <a:r>
              <a:rPr lang="ru-RU" sz="2800" dirty="0"/>
              <a:t>современного </a:t>
            </a:r>
            <a:r>
              <a:rPr lang="ru-RU" sz="2800" dirty="0" smtClean="0"/>
              <a:t>читателя;</a:t>
            </a:r>
          </a:p>
          <a:p>
            <a:r>
              <a:rPr lang="ru-RU" sz="2800" dirty="0" smtClean="0"/>
              <a:t>- привлечение внимания современных школьников к творчеству писателя и чтению литературных произведений.</a:t>
            </a:r>
          </a:p>
          <a:p>
            <a:endParaRPr lang="ru-RU" dirty="0"/>
          </a:p>
        </p:txBody>
      </p:sp>
      <p:pic>
        <p:nvPicPr>
          <p:cNvPr id="7" name="Рисунок 6" descr="https://sun9-56.userapi.com/impg/tyFvMgpmyo4nqCWoH4Sc6ZLqwvd2q7KdBUK7UQ/HQEn9ahiLaA.jpg?size=810x1080&amp;quality=96&amp;sign=aa4a60d047f40cb4a86705b4abda0f0a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726" y="1195204"/>
            <a:ext cx="4100945" cy="48352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74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7347" y="1204546"/>
            <a:ext cx="5861271" cy="48445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Русский язык </a:t>
            </a:r>
            <a:r>
              <a:rPr lang="ru-RU" dirty="0" smtClean="0"/>
              <a:t>– грамотное оформление проекта, совершенствование техники чтения, выбор эпизодов для иллюстрирования.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Изобразительное искусство </a:t>
            </a:r>
            <a:r>
              <a:rPr lang="ru-RU" dirty="0"/>
              <a:t>– знакомство с </a:t>
            </a:r>
            <a:r>
              <a:rPr lang="ru-RU" dirty="0" smtClean="0"/>
              <a:t>художниками-иллюстраторами и иллюстрациями </a:t>
            </a:r>
            <a:r>
              <a:rPr lang="ru-RU" dirty="0"/>
              <a:t>к сказкам Салтыкова-Щедрина, создание собственных иллюстраций.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" y="96715"/>
            <a:ext cx="12192000" cy="6945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86545" y="194631"/>
            <a:ext cx="6096000" cy="5355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noProof="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Межпредметные</a:t>
            </a:r>
            <a:r>
              <a:rPr lang="ru-RU" sz="3200" b="1" noProof="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связи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https://sun9-56.userapi.com/impg/tyFvMgpmyo4nqCWoH4Sc6ZLqwvd2q7KdBUK7UQ/HQEn9ahiLaA.jpg?size=810x1080&amp;quality=96&amp;sign=aa4a60d047f40cb4a86705b4abda0f0a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382" y="889224"/>
            <a:ext cx="4003963" cy="5010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784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7347" y="1204546"/>
            <a:ext cx="7343708" cy="4844561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Рисование всегда было моим любимым занятием. В детском саду я с удовольствием иллюстрировала русские народные сказки, в начальной школе создавала обложки для детских книжек, а в 5 – 6 классах помогала своим младшим сестренке и брату, когда у них что-то не получалось.</a:t>
            </a:r>
          </a:p>
          <a:p>
            <a:r>
              <a:rPr lang="ru-RU" dirty="0"/>
              <a:t>Сейчас я учусь в 7 классе, и времени на рисование остается все меньше и меньше. Поэтому данный проект – это прекрасная возможность реализовать свои творческие способности и показать свои рисунки одноклассникам</a:t>
            </a:r>
            <a:r>
              <a:rPr lang="ru-RU" dirty="0" smtClean="0"/>
              <a:t>.</a:t>
            </a: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0" y="252046"/>
            <a:ext cx="12192000" cy="6945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Актуальность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Рисунок 3" descr="https://sun9-64.userapi.com/impg/4qlo0cn_JDurv71Dm7j88jyENCLTT91qXyU8xQ/LAxA9v6El2M.jpg?size=810x1080&amp;quality=96&amp;sign=a2c5cf0d2a2592c11e2437f34a913cb3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509" y="1496291"/>
            <a:ext cx="3394364" cy="4156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933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7347" y="1453928"/>
            <a:ext cx="5902836" cy="4844561"/>
          </a:xfrm>
        </p:spPr>
        <p:txBody>
          <a:bodyPr>
            <a:normAutofit/>
          </a:bodyPr>
          <a:lstStyle/>
          <a:p>
            <a:r>
              <a:rPr lang="ru-RU" b="1" dirty="0" smtClean="0"/>
              <a:t>по </a:t>
            </a:r>
            <a:r>
              <a:rPr lang="ru-RU" b="1" dirty="0"/>
              <a:t>содержанию: </a:t>
            </a:r>
            <a:r>
              <a:rPr lang="ru-RU" dirty="0" err="1"/>
              <a:t>меж</a:t>
            </a:r>
            <a:r>
              <a:rPr lang="ru-RU" i="1" dirty="0" err="1"/>
              <a:t>предметный</a:t>
            </a:r>
            <a:r>
              <a:rPr lang="ru-RU" i="1" dirty="0"/>
              <a:t> (</a:t>
            </a:r>
            <a:r>
              <a:rPr lang="ru-RU" i="1" dirty="0" smtClean="0"/>
              <a:t>литература и </a:t>
            </a:r>
            <a:r>
              <a:rPr lang="ru-RU" i="1" dirty="0"/>
              <a:t>изобразительное искусство);</a:t>
            </a:r>
            <a:endParaRPr lang="ru-RU" dirty="0"/>
          </a:p>
          <a:p>
            <a:r>
              <a:rPr lang="ru-RU" b="1" dirty="0" smtClean="0"/>
              <a:t>по </a:t>
            </a:r>
            <a:r>
              <a:rPr lang="ru-RU" b="1" dirty="0"/>
              <a:t>организационной форме: </a:t>
            </a:r>
            <a:r>
              <a:rPr lang="ru-RU" i="1" dirty="0"/>
              <a:t>индивидуальный;</a:t>
            </a:r>
            <a:endParaRPr lang="ru-RU" dirty="0"/>
          </a:p>
          <a:p>
            <a:r>
              <a:rPr lang="ru-RU" b="1" dirty="0" smtClean="0"/>
              <a:t>по </a:t>
            </a:r>
            <a:r>
              <a:rPr lang="ru-RU" b="1" dirty="0"/>
              <a:t>времени выполнения: </a:t>
            </a:r>
            <a:r>
              <a:rPr lang="ru-RU" i="1" dirty="0"/>
              <a:t>долговременный;</a:t>
            </a:r>
            <a:endParaRPr lang="ru-RU" dirty="0"/>
          </a:p>
          <a:p>
            <a:r>
              <a:rPr lang="ru-RU" b="1" dirty="0" smtClean="0"/>
              <a:t>по </a:t>
            </a:r>
            <a:r>
              <a:rPr lang="ru-RU" b="1" dirty="0"/>
              <a:t>ведущему виду деятельности: </a:t>
            </a:r>
            <a:r>
              <a:rPr lang="ru-RU" i="1" dirty="0"/>
              <a:t>творческий.</a:t>
            </a:r>
            <a:endParaRPr lang="ru-RU" dirty="0"/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0" y="191298"/>
            <a:ext cx="12192000" cy="6945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 проекта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https://cbs-irkutsk.ru/wp-content/uploads/2021/01/%D0%9C.%D0%95.-%D0%A1%D0%B0%D0%BB%D1%82%D1%8B%D0%BA%D0%BE%D0%B2-%D0%A9%D0%B5%D0%B4%D1%80%D0%B8%D0%BD-%D0%A1%D0%BA%D0%B0%D0%B7%D0%BA%D0%B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965" y="1204546"/>
            <a:ext cx="3782290" cy="4669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61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7347" y="1204546"/>
            <a:ext cx="7773198" cy="4844561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/>
              <a:t> «Сказки» - </a:t>
            </a:r>
            <a:r>
              <a:rPr lang="ru-RU" dirty="0" smtClean="0"/>
              <a:t>одна </a:t>
            </a:r>
            <a:r>
              <a:rPr lang="ru-RU" dirty="0"/>
              <a:t>из самых </a:t>
            </a:r>
            <a:r>
              <a:rPr lang="ru-RU" dirty="0" smtClean="0"/>
              <a:t>читаемых </a:t>
            </a:r>
            <a:r>
              <a:rPr lang="ru-RU" dirty="0"/>
              <a:t>книг великого русского сатирика. Салтыков-Щедрин явился продолжателем сатирических традиций Фонвизина, Грибоедова, Гоголя. Губернаторская деятельность </a:t>
            </a:r>
            <a:r>
              <a:rPr lang="ru-RU" dirty="0" smtClean="0"/>
              <a:t>писателя </a:t>
            </a:r>
            <a:r>
              <a:rPr lang="ru-RU" dirty="0"/>
              <a:t>позволила ему глубже разглядеть "пороки </a:t>
            </a:r>
            <a:r>
              <a:rPr lang="ru-RU" dirty="0" smtClean="0"/>
              <a:t>российской действительности</a:t>
            </a:r>
            <a:r>
              <a:rPr lang="ru-RU" dirty="0"/>
              <a:t>" и заставила задуматься над судьбой России. Он </a:t>
            </a:r>
            <a:r>
              <a:rPr lang="ru-RU" dirty="0" smtClean="0"/>
              <a:t>создал </a:t>
            </a:r>
            <a:r>
              <a:rPr lang="ru-RU" dirty="0"/>
              <a:t>сатирическую энциклопедию русской жизни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Сказки подвели итог 40-летней работе писателя и были созданы в течение четырех лет: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с </a:t>
            </a:r>
            <a:r>
              <a:rPr lang="ru-RU" dirty="0"/>
              <a:t>1882 по 1886 год.</a:t>
            </a: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0" y="253226"/>
            <a:ext cx="12192000" cy="6945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Сказки М. Е. Салтыкова-Щедрина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Рисунок 3" descr="https://xn----8sbiecm6bhdx8i.xn--p1ai/sites/default/files/images/shkolnikam/Saltikov-Schedri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370" y="1673926"/>
            <a:ext cx="2873520" cy="35630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678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7347" y="1204546"/>
            <a:ext cx="7773198" cy="4844561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Ирония</a:t>
            </a:r>
            <a:r>
              <a:rPr lang="ru-RU" b="1" dirty="0"/>
              <a:t> – тонкая, скрытая насмешка (например, в сказке «Премудрый </a:t>
            </a:r>
            <a:r>
              <a:rPr lang="ru-RU" b="1" dirty="0" smtClean="0"/>
              <a:t>пескарь</a:t>
            </a:r>
            <a:r>
              <a:rPr lang="ru-RU" b="1" dirty="0"/>
              <a:t>»: « </a:t>
            </a:r>
            <a:r>
              <a:rPr lang="ru-RU" b="1" i="1" dirty="0"/>
              <a:t>какая сласть щуке глотать хворого, умирающего </a:t>
            </a:r>
            <a:r>
              <a:rPr lang="ru-RU" b="1" i="1" dirty="0" smtClean="0"/>
              <a:t>пескаря</a:t>
            </a:r>
            <a:r>
              <a:rPr lang="ru-RU" b="1" i="1" dirty="0"/>
              <a:t>, да к тому же еще </a:t>
            </a:r>
            <a:r>
              <a:rPr lang="ru-RU" b="1" i="1" dirty="0" smtClean="0"/>
              <a:t>премудрого</a:t>
            </a:r>
            <a:r>
              <a:rPr lang="ru-RU" b="1" dirty="0" smtClean="0"/>
              <a:t>?»)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Сарказм</a:t>
            </a:r>
            <a:r>
              <a:rPr lang="ru-RU" b="1" dirty="0" smtClean="0"/>
              <a:t> – едкая и ядовитая ирония («</a:t>
            </a:r>
            <a:r>
              <a:rPr lang="ru-RU" b="1" dirty="0"/>
              <a:t>Булки в том самом виде родятся, как их утром к кофею </a:t>
            </a:r>
            <a:r>
              <a:rPr lang="ru-RU" b="1" dirty="0" smtClean="0"/>
              <a:t>подают»)</a:t>
            </a:r>
            <a:endParaRPr lang="ru-RU" b="1" dirty="0"/>
          </a:p>
          <a:p>
            <a:r>
              <a:rPr lang="ru-RU" b="1" dirty="0">
                <a:solidFill>
                  <a:srgbClr val="C00000"/>
                </a:solidFill>
              </a:rPr>
              <a:t>Гипербола</a:t>
            </a:r>
            <a:r>
              <a:rPr lang="ru-RU" b="1" dirty="0"/>
              <a:t> – преувеличение (например, в сказке «Дикий помещик»: </a:t>
            </a:r>
            <a:r>
              <a:rPr lang="ru-RU" b="1" dirty="0" smtClean="0"/>
              <a:t>«</a:t>
            </a:r>
            <a:r>
              <a:rPr lang="ru-RU" b="1" i="1" dirty="0" smtClean="0"/>
              <a:t>Думает </a:t>
            </a:r>
            <a:r>
              <a:rPr lang="ru-RU" b="1" i="1" dirty="0"/>
              <a:t>каких он коров разведет, что ни кожи ни мяса, а все одно молоко, все молоко</a:t>
            </a:r>
            <a:r>
              <a:rPr lang="ru-RU" b="1" i="1" dirty="0" smtClean="0"/>
              <a:t>!»</a:t>
            </a:r>
            <a:r>
              <a:rPr lang="ru-RU" b="1" dirty="0" smtClean="0"/>
              <a:t>)</a:t>
            </a:r>
            <a:endParaRPr lang="ru-RU" b="1" dirty="0"/>
          </a:p>
          <a:p>
            <a:r>
              <a:rPr lang="ru-RU" b="1" dirty="0">
                <a:solidFill>
                  <a:srgbClr val="C00000"/>
                </a:solidFill>
              </a:rPr>
              <a:t>Гротеск</a:t>
            </a:r>
            <a:r>
              <a:rPr lang="ru-RU" b="1" dirty="0"/>
              <a:t> - комическое, основанное на резких контрастах и преувеличениях (например, в сказке «Повесть о том как один мужик двух генералов прокормил»: </a:t>
            </a:r>
            <a:r>
              <a:rPr lang="ru-RU" b="1" i="1" dirty="0"/>
              <a:t>«Мужичина до того изловчился, что стал даже в пригоршне суп </a:t>
            </a:r>
            <a:r>
              <a:rPr lang="ru-RU" b="1" i="1" dirty="0" smtClean="0"/>
              <a:t>варить</a:t>
            </a:r>
            <a:r>
              <a:rPr lang="ru-RU" b="1" dirty="0" smtClean="0"/>
              <a:t>»)</a:t>
            </a:r>
            <a:endParaRPr lang="ru-RU" b="1" dirty="0"/>
          </a:p>
          <a:p>
            <a:r>
              <a:rPr lang="ru-RU" b="1" dirty="0">
                <a:solidFill>
                  <a:srgbClr val="C00000"/>
                </a:solidFill>
              </a:rPr>
              <a:t>Антитеза</a:t>
            </a:r>
            <a:r>
              <a:rPr lang="ru-RU" b="1" dirty="0"/>
              <a:t> – противопоставление, противоположность (многие из них построены на взаимоотношениях героев-антагонистов: </a:t>
            </a:r>
            <a:r>
              <a:rPr lang="ru-RU" b="1" i="1" dirty="0"/>
              <a:t>мужик – генерал, заяц – волк, карась – </a:t>
            </a:r>
            <a:r>
              <a:rPr lang="ru-RU" b="1" i="1" dirty="0" smtClean="0"/>
              <a:t>щука</a:t>
            </a:r>
            <a:r>
              <a:rPr lang="ru-RU" b="1" dirty="0" smtClean="0"/>
              <a:t>)</a:t>
            </a:r>
            <a:endParaRPr lang="ru-RU" b="1" dirty="0"/>
          </a:p>
          <a:p>
            <a:r>
              <a:rPr lang="ru-RU" b="1" dirty="0" smtClean="0">
                <a:solidFill>
                  <a:srgbClr val="C00000"/>
                </a:solidFill>
              </a:rPr>
              <a:t>Аллегория</a:t>
            </a:r>
            <a:r>
              <a:rPr lang="ru-RU" b="1" dirty="0" smtClean="0"/>
              <a:t> (иносказание) – иной смысл, скрытый за внешней формой (эзопов язык). Например, генерал</a:t>
            </a:r>
            <a:r>
              <a:rPr lang="ru-RU" b="1" dirty="0"/>
              <a:t> не может сам сорвать, яблока с дерева – настолько он беспомощен.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0" y="45160"/>
            <a:ext cx="12192000" cy="6945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Художественные особенности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сказок М. Е. Салтыкова-Щедрина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https://avatars.mds.yandex.net/get-turbo/4365092/rth6ce99881af8d6bf2919b0d5edb659b2a/max_g480_c12_r4x3_pd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545" y="3835977"/>
            <a:ext cx="2794000" cy="20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сатирические приемы салтыкова щедрина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307" y="1032798"/>
            <a:ext cx="2146184" cy="2472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26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951</Words>
  <Application>Microsoft Office PowerPoint</Application>
  <PresentationFormat>Широкоэкранный</PresentationFormat>
  <Paragraphs>113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Minion Pro Cond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Михаил Успех</dc:creator>
  <cp:lastModifiedBy>User</cp:lastModifiedBy>
  <cp:revision>95</cp:revision>
  <dcterms:created xsi:type="dcterms:W3CDTF">2019-01-31T17:28:02Z</dcterms:created>
  <dcterms:modified xsi:type="dcterms:W3CDTF">2021-05-04T12:20:10Z</dcterms:modified>
</cp:coreProperties>
</file>