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embeddings/oleObject1.bin" ContentType="application/vnd.openxmlformats-officedocument.oleObject"/>
  <Override PartName="/ppt/legacyDocTextInfo.bin" ContentType="application/vnd.ms-office.legacyDocTextInfo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Default Extension="bin" ContentType="application/vnd.ms-office.legacyDiagramText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94" r:id="rId1"/>
  </p:sldMasterIdLst>
  <p:notesMasterIdLst>
    <p:notesMasterId r:id="rId25"/>
  </p:notesMasterIdLst>
  <p:sldIdLst>
    <p:sldId id="323" r:id="rId2"/>
    <p:sldId id="298" r:id="rId3"/>
    <p:sldId id="307" r:id="rId4"/>
    <p:sldId id="309" r:id="rId5"/>
    <p:sldId id="304" r:id="rId6"/>
    <p:sldId id="320" r:id="rId7"/>
    <p:sldId id="272" r:id="rId8"/>
    <p:sldId id="273" r:id="rId9"/>
    <p:sldId id="296" r:id="rId10"/>
    <p:sldId id="274" r:id="rId11"/>
    <p:sldId id="313" r:id="rId12"/>
    <p:sldId id="310" r:id="rId13"/>
    <p:sldId id="277" r:id="rId14"/>
    <p:sldId id="279" r:id="rId15"/>
    <p:sldId id="325" r:id="rId16"/>
    <p:sldId id="326" r:id="rId17"/>
    <p:sldId id="322" r:id="rId18"/>
    <p:sldId id="293" r:id="rId19"/>
    <p:sldId id="311" r:id="rId20"/>
    <p:sldId id="312" r:id="rId21"/>
    <p:sldId id="327" r:id="rId22"/>
    <p:sldId id="319" r:id="rId23"/>
    <p:sldId id="324" r:id="rId2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w Cen MT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704EEC"/>
    <a:srgbClr val="31274D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63" autoAdjust="0"/>
    <p:restoredTop sz="94660"/>
  </p:normalViewPr>
  <p:slideViewPr>
    <p:cSldViewPr>
      <p:cViewPr varScale="1">
        <p:scale>
          <a:sx n="70" d="100"/>
          <a:sy n="70" d="100"/>
        </p:scale>
        <p:origin x="-816" y="-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79" d="100"/>
          <a:sy n="79" d="100"/>
        </p:scale>
        <p:origin x="-714" y="-90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Relationship Id="rId30" Type="http://schemas.microsoft.com/office/2006/relationships/legacyDocTextInfo" Target="legacyDocTextInfo.bin"/></Relationships>
</file>

<file path=ppt/drawings/_rels/vmlDrawing1.vml.rels><?xml version="1.0" encoding="UTF-8" standalone="yes"?>
<Relationships xmlns="http://schemas.openxmlformats.org/package/2006/relationships"><Relationship Id="rId8" Type="http://schemas.microsoft.com/office/2006/relationships/legacyDiagramText" Target="legacyDiagramText8.bin"/><Relationship Id="rId3" Type="http://schemas.microsoft.com/office/2006/relationships/legacyDiagramText" Target="legacyDiagramText3.bin"/><Relationship Id="rId7" Type="http://schemas.microsoft.com/office/2006/relationships/legacyDiagramText" Target="legacyDiagramText7.bin"/><Relationship Id="rId2" Type="http://schemas.microsoft.com/office/2006/relationships/legacyDiagramText" Target="legacyDiagramText2.bin"/><Relationship Id="rId1" Type="http://schemas.microsoft.com/office/2006/relationships/legacyDiagramText" Target="legacyDiagramText1.bin"/><Relationship Id="rId6" Type="http://schemas.microsoft.com/office/2006/relationships/legacyDiagramText" Target="legacyDiagramText6.bin"/><Relationship Id="rId5" Type="http://schemas.microsoft.com/office/2006/relationships/legacyDiagramText" Target="legacyDiagramText5.bin"/><Relationship Id="rId4" Type="http://schemas.microsoft.com/office/2006/relationships/legacyDiagramText" Target="legacyDiagramText4.bin"/><Relationship Id="rId9" Type="http://schemas.microsoft.com/office/2006/relationships/legacyDiagramText" Target="legacyDiagramText9.bin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1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873845C-F571-4937-8AA7-6066F47140E8}" type="datetimeFigureOut">
              <a:rPr lang="en-US"/>
              <a:pPr>
                <a:defRPr/>
              </a:pPr>
              <a:t>12/13/2016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B7A6C094-22FF-4CD3-AED7-244E6AD36D4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B8D0E095-8544-4F19-ABEE-7180989D197E}" type="slidenum">
              <a:rPr lang="ru-RU" smtClean="0">
                <a:solidFill>
                  <a:srgbClr val="000000"/>
                </a:solidFill>
                <a:cs typeface="Arial" charset="0"/>
                <a:sym typeface="Tw Cen MT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7</a:t>
            </a:fld>
            <a:endParaRPr lang="ru-RU" smtClean="0">
              <a:solidFill>
                <a:srgbClr val="000000"/>
              </a:solidFill>
              <a:cs typeface="Arial" charset="0"/>
              <a:sym typeface="Tw Cen MT" pitchFamily="34" charset="0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25603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F4419594-99DE-4633-8428-0C25416555A4}" type="slidenum">
              <a:rPr lang="ru-RU" smtClean="0">
                <a:solidFill>
                  <a:srgbClr val="000000"/>
                </a:solidFill>
                <a:cs typeface="Arial" charset="0"/>
                <a:sym typeface="Tw Cen MT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9</a:t>
            </a:fld>
            <a:endParaRPr lang="ru-RU" smtClean="0">
              <a:solidFill>
                <a:srgbClr val="000000"/>
              </a:solidFill>
              <a:cs typeface="Arial" charset="0"/>
              <a:sym typeface="Tw Cen MT" pitchFamily="34" charset="0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497" name="Slide Image Placeholder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64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37891" name="Slide Number Placeholder 3"/>
          <p:cNvSpPr>
            <a:spLocks noGrp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lIns="91440" tIns="45720" rIns="91440" bIns="45720" numCol="1" anchorCtr="0" compatLnSpc="1">
            <a:prstTxWarp prst="textNoShape">
              <a:avLst/>
            </a:prstTxWarp>
          </a:bodyPr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buSzPct val="100000"/>
              <a:defRPr/>
            </a:pPr>
            <a:fld id="{B4C03058-D24E-47AE-B614-E8D40D4101FB}" type="slidenum">
              <a:rPr lang="ru-RU" smtClean="0">
                <a:solidFill>
                  <a:srgbClr val="000000"/>
                </a:solidFill>
                <a:cs typeface="Arial" charset="0"/>
                <a:sym typeface="Tw Cen MT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buSzPct val="100000"/>
                <a:defRPr/>
              </a:pPr>
              <a:t>18</a:t>
            </a:fld>
            <a:endParaRPr lang="ru-RU" smtClean="0">
              <a:solidFill>
                <a:srgbClr val="000000"/>
              </a:solidFill>
              <a:cs typeface="Arial" charset="0"/>
              <a:sym typeface="Tw Cen MT" pitchFamily="34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duotone>
              <a:schemeClr val="bg2">
                <a:shade val="45000"/>
                <a:satMod val="135000"/>
              </a:schemeClr>
              <a:prstClr val="white"/>
            </a:duotone>
            <a:lum/>
          </a:blip>
          <a:srcRect/>
          <a:stretch>
            <a:fillRect r="-2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5970588"/>
            <a:ext cx="9144000" cy="887412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-9525" y="6053138"/>
            <a:ext cx="2249488" cy="7127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2359025" y="6043613"/>
            <a:ext cx="6784975" cy="7143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7" name="Date Placeholder 27"/>
          <p:cNvSpPr>
            <a:spLocks noGrp="1"/>
          </p:cNvSpPr>
          <p:nvPr>
            <p:ph type="dt" sz="half" idx="10"/>
          </p:nvPr>
        </p:nvSpPr>
        <p:spPr>
          <a:xfrm>
            <a:off x="76200" y="6069013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3DFEC354-DC78-4C69-A49A-06B1F93F43C6}" type="datetime8">
              <a:rPr lang="en-US"/>
              <a:pPr>
                <a:defRPr/>
              </a:pPr>
              <a:t>12/13/2016 5:56 PM</a:t>
            </a:fld>
            <a:endParaRPr lang="en-US" dirty="0"/>
          </a:p>
        </p:txBody>
      </p:sp>
      <p:sp>
        <p:nvSpPr>
          <p:cNvPr id="10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2085975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E84D537B-9393-4058-88DA-2D9E05742AC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6096000" y="0"/>
            <a:ext cx="320675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248400"/>
            <a:ext cx="2209800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CEA6A6B-B3FD-4154-83D2-20D24E6C436C}" type="datetime8">
              <a:rPr lang="en-US"/>
              <a:pPr>
                <a:defRPr/>
              </a:pPr>
              <a:t>12/13/2016 5:56 PM</a:t>
            </a:fld>
            <a:endParaRPr lang="en-US" dirty="0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248400"/>
            <a:ext cx="5573713" cy="3651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16E66B-BB82-4B8A-9763-96B98709CD0F}" type="slidenum">
              <a:rPr lang="en-US"/>
              <a:pPr>
                <a:defRPr/>
              </a:pPr>
              <a:t>‹#›</a:t>
            </a:fld>
            <a:endParaRPr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9DE92B-27E4-4561-B9F7-B5902E6A3BF6}" type="datetime8">
              <a:rPr lang="en-US"/>
              <a:pPr>
                <a:defRPr/>
              </a:pPr>
              <a:t>12/13/2016 5:56 PM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53EE4804-70F6-4654-B96B-66562D16EDB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/>
          <a:lstStyle>
            <a:lvl1pPr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7603C9-6381-4C0D-8E7E-C30F96BACBAE}" type="datetime8">
              <a:rPr lang="en-US"/>
              <a:pPr>
                <a:defRPr/>
              </a:pPr>
              <a:t>12/13/2016 5:56 PM</a:t>
            </a:fld>
            <a:endParaRPr lang="en-US"/>
          </a:p>
        </p:txBody>
      </p:sp>
      <p:sp>
        <p:nvSpPr>
          <p:cNvPr id="8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5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D10AE305-E3D5-4DA3-9F60-6448CD0AA58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9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506B3CA0-93CF-4DCA-8BD0-0018F4F6FC66}" type="datetime8">
              <a:rPr lang="en-US"/>
              <a:pPr>
                <a:defRPr/>
              </a:pPr>
              <a:t>12/13/2016 5:56 PM</a:t>
            </a:fld>
            <a:endParaRPr lang="en-US"/>
          </a:p>
        </p:txBody>
      </p:sp>
      <p:sp>
        <p:nvSpPr>
          <p:cNvPr id="8" name="Slide Number Placeholder 11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7008ED30-665B-4F93-9686-13601918B8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EB6293-CD2A-4137-8A27-B561DE0BA836}" type="datetime8">
              <a:rPr lang="en-US"/>
              <a:pPr>
                <a:defRPr/>
              </a:pPr>
              <a:t>12/13/2016 5:56 PM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1364969-6879-4B9D-AF81-DCEDA8BE6A22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D9B90E-22A7-424C-911D-F27C94814DD0}" type="datetime8">
              <a:rPr lang="en-US"/>
              <a:pPr>
                <a:defRPr/>
              </a:pPr>
              <a:t>12/13/2016 5:56 PM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90BC576-D749-45B6-A8B0-5BF447F7223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sm_book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12775" y="1755775"/>
            <a:ext cx="1614488" cy="1689100"/>
          </a:xfrm>
          <a:prstGeom prst="rect">
            <a:avLst/>
          </a:prstGeom>
          <a:noFill/>
          <a:ln w="50800" cap="sq" cmpd="dbl">
            <a:solidFill>
              <a:schemeClr val="accent2"/>
            </a:solidFill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/>
          <a:lstStyle>
            <a:lvl1pPr algn="l">
              <a:buNone/>
              <a:defRPr sz="4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321DB3-D9E0-4FF1-AF01-6AC980D18FE2}" type="datetime8">
              <a:rPr lang="en-US"/>
              <a:pPr>
                <a:defRPr/>
              </a:pPr>
              <a:t>12/13/2016 5:56 PM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248970AC-9529-4E4D-BFD7-131094F5B69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 bwMode="white">
          <a:xfrm>
            <a:off x="-9525" y="4572000"/>
            <a:ext cx="9144000" cy="887413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-9525" y="4664075"/>
            <a:ext cx="1463675" cy="712788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1544638" y="4654550"/>
            <a:ext cx="7599362" cy="712788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 bwMode="white">
          <a:xfrm>
            <a:off x="1447800" y="0"/>
            <a:ext cx="100013" cy="6867525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9" name="Date Placeholder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fld id="{195E1180-BEEC-4A93-9080-A7B4602B67F4}" type="datetime8">
              <a:rPr lang="en-US"/>
              <a:pPr>
                <a:defRPr/>
              </a:pPr>
              <a:t>12/13/2016 5:56 PM</a:t>
            </a:fld>
            <a:endParaRPr lang="en-US"/>
          </a:p>
        </p:txBody>
      </p:sp>
      <p:sp>
        <p:nvSpPr>
          <p:cNvPr id="10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0" y="4667250"/>
            <a:ext cx="1447800" cy="663575"/>
          </a:xfrm>
        </p:spPr>
        <p:txBody>
          <a:bodyPr rtlCol="0"/>
          <a:lstStyle>
            <a:lvl1pPr>
              <a:defRPr sz="28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C47F5A85-2526-4A3A-91C0-522389DE9FD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1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1600200" y="6248400"/>
            <a:ext cx="4572000" cy="365125"/>
          </a:xfrm>
        </p:spPr>
        <p:txBody>
          <a:bodyPr rtlCol="0"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F35132-2AB2-43EA-B84F-8A3C4A627FF3}" type="datetime8">
              <a:rPr lang="en-US"/>
              <a:pPr>
                <a:defRPr/>
              </a:pPr>
              <a:t>12/13/2016 5:56 PM</a:t>
            </a:fld>
            <a:endParaRPr lang="en-US" dirty="0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94DA68-023D-4784-86EA-B65394114F6A}" type="slidenum">
              <a:rPr lang="en-US"/>
              <a:pPr>
                <a:defRPr/>
              </a:pPr>
              <a:t>‹#›</a:t>
            </a:fld>
            <a:endParaRPr lang="en-US" sz="1400" dirty="0">
              <a:solidFill>
                <a:srgbClr val="FFFFFF"/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21"/>
          <p:cNvSpPr>
            <a:spLocks noGrp="1"/>
          </p:cNvSpPr>
          <p:nvPr>
            <p:ph type="title"/>
          </p:nvPr>
        </p:nvSpPr>
        <p:spPr bwMode="auto">
          <a:xfrm>
            <a:off x="609600" y="228600"/>
            <a:ext cx="81534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  <a:endParaRPr lang="en-US" smtClean="0"/>
          </a:p>
        </p:txBody>
      </p:sp>
      <p:sp>
        <p:nvSpPr>
          <p:cNvPr id="1027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612775" y="1600200"/>
            <a:ext cx="8153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smtClean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357FC595-CC9C-4219-B68E-86C3C7EF3043}" type="datetime8">
              <a:rPr lang="en-US"/>
              <a:pPr>
                <a:defRPr/>
              </a:pPr>
              <a:t>12/13/2016 5:56 PM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609600" y="6248400"/>
            <a:ext cx="5421313" cy="365125"/>
          </a:xfrm>
          <a:prstGeom prst="rect">
            <a:avLst/>
          </a:prstGeom>
        </p:spPr>
        <p:txBody>
          <a:bodyPr vert="horz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400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 bwMode="white">
          <a:xfrm>
            <a:off x="0" y="1235075"/>
            <a:ext cx="9144000" cy="31908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1279525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590550" y="1279525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0" y="1271588"/>
            <a:ext cx="533400" cy="244475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b="1">
                <a:solidFill>
                  <a:schemeClr val="tx2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97EBC4BA-C2EB-4910-8E99-27F59C89BFA2}" type="slidenum">
              <a:rPr lang="en-US"/>
              <a:pPr>
                <a:defRPr/>
              </a:pPr>
              <a:t>‹#›</a:t>
            </a:fld>
            <a:endParaRPr lang="en-US" sz="1400" dirty="0">
              <a:solidFill>
                <a:srgbClr val="FFFFFF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5" r:id="rId1"/>
    <p:sldLayoutId id="2147483706" r:id="rId2"/>
    <p:sldLayoutId id="2147483707" r:id="rId3"/>
    <p:sldLayoutId id="2147483708" r:id="rId4"/>
    <p:sldLayoutId id="2147483709" r:id="rId5"/>
    <p:sldLayoutId id="2147483710" r:id="rId6"/>
    <p:sldLayoutId id="2147483711" r:id="rId7"/>
    <p:sldLayoutId id="2147483712" r:id="rId8"/>
    <p:sldLayoutId id="2147483704" r:id="rId9"/>
    <p:sldLayoutId id="2147483713" r:id="rId10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Tw Cen MT" pitchFamily="34" charset="0"/>
        </a:defRPr>
      </a:lvl9pPr>
    </p:titleStyle>
    <p:bodyStyle>
      <a:lvl1pPr marL="319088" indent="-319088" algn="l" rtl="0" eaLnBrk="0" fontAlgn="base" hangingPunct="0">
        <a:spcBef>
          <a:spcPts val="7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"/>
        <a:defRPr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39763" indent="-273050" algn="l" rtl="0" eaLnBrk="0" fontAlgn="base" hangingPunct="0">
        <a:spcBef>
          <a:spcPts val="550"/>
        </a:spcBef>
        <a:spcAft>
          <a:spcPct val="0"/>
        </a:spcAft>
        <a:buClr>
          <a:schemeClr val="accent1"/>
        </a:buClr>
        <a:buSzPct val="70000"/>
        <a:buFont typeface="Wingdings 2" pitchFamily="18" charset="2"/>
        <a:buChar char="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0" fontAlgn="base" hangingPunct="0">
        <a:spcBef>
          <a:spcPts val="500"/>
        </a:spcBef>
        <a:spcAft>
          <a:spcPct val="0"/>
        </a:spcAft>
        <a:buClr>
          <a:schemeClr val="accent2"/>
        </a:buClr>
        <a:buSzPct val="75000"/>
        <a:buFont typeface="Wingdings" pitchFamily="2" charset="2"/>
        <a:buChar char=""/>
        <a:defRPr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0" fontAlgn="base" hangingPunct="0">
        <a:spcBef>
          <a:spcPts val="400"/>
        </a:spcBef>
        <a:spcAft>
          <a:spcPct val="0"/>
        </a:spcAft>
        <a:buClr>
          <a:srgbClr val="E7BC29"/>
        </a:buClr>
        <a:buSzPct val="7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0" fontAlgn="base" hangingPunct="0">
        <a:spcBef>
          <a:spcPts val="400"/>
        </a:spcBef>
        <a:spcAft>
          <a:spcPct val="0"/>
        </a:spcAft>
        <a:buClr>
          <a:srgbClr val="D092A7"/>
        </a:buClr>
        <a:buSzPct val="65000"/>
        <a:buFont typeface="Wingdings" pitchFamily="2" charset="2"/>
        <a:buChar char="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hangingPunct="1">
        <a:defRPr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audio" Target="file:///H:\&#1047;&#1072;&#1075;&#1088;&#1091;&#1079;&#1082;&#1080;\&#1047;&#1074;&#1091;&#1082;%20&#1087;&#1072;&#1088;&#1086;&#1074;&#1086;&#1079;&#1072;.MP3" TargetMode="External"/><Relationship Id="rId5" Type="http://schemas.openxmlformats.org/officeDocument/2006/relationships/image" Target="../media/image6.png"/><Relationship Id="rId4" Type="http://schemas.openxmlformats.org/officeDocument/2006/relationships/image" Target="../media/image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2"/>
          <p:cNvSpPr>
            <a:spLocks noGrp="1"/>
          </p:cNvSpPr>
          <p:nvPr>
            <p:ph type="ctrTitle" idx="4294967295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pPr algn="ctr"/>
            <a:r>
              <a:rPr lang="ru-RU" sz="4800" smtClean="0">
                <a:solidFill>
                  <a:srgbClr val="704EEC"/>
                </a:solidFill>
                <a:latin typeface="Arial" charset="0"/>
              </a:rPr>
              <a:t>Урок русского языка</a:t>
            </a:r>
            <a:br>
              <a:rPr lang="ru-RU" sz="4800" smtClean="0">
                <a:solidFill>
                  <a:srgbClr val="704EEC"/>
                </a:solidFill>
                <a:latin typeface="Arial" charset="0"/>
              </a:rPr>
            </a:br>
            <a:r>
              <a:rPr lang="ru-RU" sz="4800" smtClean="0">
                <a:solidFill>
                  <a:srgbClr val="704EEC"/>
                </a:solidFill>
                <a:latin typeface="Arial" charset="0"/>
              </a:rPr>
              <a:t>в 5 классе</a:t>
            </a:r>
          </a:p>
        </p:txBody>
      </p:sp>
      <p:sp>
        <p:nvSpPr>
          <p:cNvPr id="13314" name="Rectangle 3"/>
          <p:cNvSpPr>
            <a:spLocks noGrp="1"/>
          </p:cNvSpPr>
          <p:nvPr>
            <p:ph type="subTitle" idx="4294967295"/>
          </p:nvPr>
        </p:nvSpPr>
        <p:spPr>
          <a:xfrm>
            <a:off x="1371600" y="3886200"/>
            <a:ext cx="6400800" cy="1752600"/>
          </a:xfrm>
        </p:spPr>
        <p:txBody>
          <a:bodyPr/>
          <a:lstStyle/>
          <a:p>
            <a:pPr marL="0" indent="0" algn="r">
              <a:buFont typeface="Wingdings" pitchFamily="2" charset="2"/>
              <a:buNone/>
            </a:pPr>
            <a:r>
              <a:rPr lang="ru-RU" smtClean="0">
                <a:latin typeface="Arial" charset="0"/>
              </a:rPr>
              <a:t>Подготовила: Сальникова Е. В.</a:t>
            </a:r>
          </a:p>
          <a:p>
            <a:pPr marL="0" indent="0" algn="r">
              <a:buFont typeface="Wingdings" pitchFamily="2" charset="2"/>
              <a:buNone/>
            </a:pPr>
            <a:r>
              <a:rPr lang="ru-RU" smtClean="0">
                <a:latin typeface="Arial" charset="0"/>
              </a:rPr>
              <a:t>учитель русского языка и литературы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 dirty="0"/>
          </a:p>
        </p:txBody>
      </p:sp>
      <p:sp>
        <p:nvSpPr>
          <p:cNvPr id="80898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4868863"/>
            <a:ext cx="6705600" cy="18669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80899" name="Прямоугольник 3"/>
          <p:cNvSpPr>
            <a:spLocks noChangeArrowheads="1"/>
          </p:cNvSpPr>
          <p:nvPr/>
        </p:nvSpPr>
        <p:spPr bwMode="auto">
          <a:xfrm>
            <a:off x="323850" y="549275"/>
            <a:ext cx="8820150" cy="558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C00000"/>
                </a:solidFill>
              </a:rPr>
              <a:t>Здравствуйте</a:t>
            </a:r>
            <a:r>
              <a:rPr lang="ru-RU" sz="36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3600">
                <a:solidFill>
                  <a:srgbClr val="C00000"/>
                </a:solidFill>
              </a:rPr>
              <a:t>- </a:t>
            </a:r>
            <a:r>
              <a:rPr lang="ru-RU" sz="3600"/>
              <a:t>       наиболее    употребительное</a:t>
            </a:r>
          </a:p>
          <a:p>
            <a:endParaRPr lang="ru-RU" sz="3600">
              <a:solidFill>
                <a:srgbClr val="C00000"/>
              </a:solidFill>
            </a:endParaRPr>
          </a:p>
          <a:p>
            <a:r>
              <a:rPr lang="ru-RU" sz="3600">
                <a:solidFill>
                  <a:srgbClr val="C00000"/>
                </a:solidFill>
              </a:rPr>
              <a:t>Добрый день(утро, вечер)</a:t>
            </a:r>
            <a:r>
              <a:rPr lang="ru-RU" sz="36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3600">
                <a:solidFill>
                  <a:srgbClr val="C00000"/>
                </a:solidFill>
              </a:rPr>
              <a:t>-</a:t>
            </a:r>
            <a:r>
              <a:rPr lang="ru-RU" sz="36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3600"/>
              <a:t>дружеское, с  указанием  на  время  встречи</a:t>
            </a:r>
          </a:p>
          <a:p>
            <a:endParaRPr lang="ru-RU" sz="3600">
              <a:solidFill>
                <a:srgbClr val="C00000"/>
              </a:solidFill>
            </a:endParaRPr>
          </a:p>
          <a:p>
            <a:r>
              <a:rPr lang="ru-RU" sz="3600">
                <a:solidFill>
                  <a:srgbClr val="C00000"/>
                </a:solidFill>
              </a:rPr>
              <a:t>Привет</a:t>
            </a:r>
            <a:r>
              <a:rPr lang="ru-RU" sz="36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3600"/>
              <a:t>-</a:t>
            </a:r>
            <a:r>
              <a:rPr lang="ru-RU" sz="3600">
                <a:latin typeface="Arial" charset="0"/>
              </a:rPr>
              <a:t> </a:t>
            </a:r>
            <a:r>
              <a:rPr lang="ru-RU" sz="3600"/>
              <a:t>дружеское , фамильярное</a:t>
            </a:r>
          </a:p>
          <a:p>
            <a:endParaRPr lang="ru-RU" sz="3600">
              <a:solidFill>
                <a:srgbClr val="C00000"/>
              </a:solidFill>
            </a:endParaRPr>
          </a:p>
          <a:p>
            <a:r>
              <a:rPr lang="ru-RU" sz="3600">
                <a:solidFill>
                  <a:srgbClr val="C00000"/>
                </a:solidFill>
              </a:rPr>
              <a:t>Здорово</a:t>
            </a:r>
            <a:r>
              <a:rPr lang="ru-RU" sz="36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3600"/>
              <a:t>-</a:t>
            </a:r>
            <a:r>
              <a:rPr lang="ru-RU" sz="3600">
                <a:latin typeface="Arial" charset="0"/>
              </a:rPr>
              <a:t> </a:t>
            </a:r>
            <a:r>
              <a:rPr lang="ru-RU" sz="3600"/>
              <a:t>дружеское, чаще между мужчинами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Прямоугольник 1"/>
          <p:cNvSpPr>
            <a:spLocks noChangeArrowheads="1"/>
          </p:cNvSpPr>
          <p:nvPr/>
        </p:nvSpPr>
        <p:spPr bwMode="auto">
          <a:xfrm>
            <a:off x="539750" y="188913"/>
            <a:ext cx="8064500" cy="6000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 i="1">
                <a:solidFill>
                  <a:srgbClr val="0070C0"/>
                </a:solidFill>
              </a:rPr>
              <a:t>Здравствуйте!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Позвольте поприветствовать вас!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Кого я вижу!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Мое почтение!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Сколько лет, сколько зим!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Добро пожаловать!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Рад вас видеть!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Доброе утро!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Легок на помине!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Мое почтение!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Здравия желаю!</a:t>
            </a:r>
            <a:endParaRPr lang="ru-RU" sz="3200">
              <a:solidFill>
                <a:srgbClr val="0070C0"/>
              </a:solidFill>
            </a:endParaRPr>
          </a:p>
          <a:p>
            <a:r>
              <a:rPr lang="ru-RU" sz="3200" b="1" i="1">
                <a:solidFill>
                  <a:srgbClr val="0070C0"/>
                </a:solidFill>
              </a:rPr>
              <a:t>Хлеб да соль!</a:t>
            </a:r>
            <a:endParaRPr lang="ru-RU" sz="32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45" name="Picture 2" descr="H:\Загрузки\балака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-840282">
            <a:off x="611188" y="620713"/>
            <a:ext cx="5473700" cy="550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2946" name="Прямоугольник 2"/>
          <p:cNvSpPr>
            <a:spLocks noChangeArrowheads="1"/>
          </p:cNvSpPr>
          <p:nvPr/>
        </p:nvSpPr>
        <p:spPr bwMode="auto">
          <a:xfrm>
            <a:off x="6516688" y="4868863"/>
            <a:ext cx="2376487" cy="13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70C0"/>
                </a:solidFill>
              </a:rPr>
              <a:t>Анатолий Георгиевич</a:t>
            </a:r>
          </a:p>
          <a:p>
            <a:r>
              <a:rPr lang="ru-RU" sz="2800">
                <a:solidFill>
                  <a:srgbClr val="0070C0"/>
                </a:solidFill>
              </a:rPr>
              <a:t>Балакай</a:t>
            </a:r>
          </a:p>
        </p:txBody>
      </p:sp>
      <p:pic>
        <p:nvPicPr>
          <p:cNvPr id="82947" name="Picture 3" descr="H:\Загрузки\balakay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580063" y="692150"/>
            <a:ext cx="3184525" cy="3889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5661025"/>
            <a:ext cx="6705600" cy="1074738"/>
          </a:xfrm>
        </p:spPr>
        <p:txBody>
          <a:bodyPr>
            <a:normAutofit fontScale="25000" lnSpcReduction="20000"/>
          </a:bodyPr>
          <a:lstStyle/>
          <a:p>
            <a:pPr eaLnBrk="1" hangingPunct="1">
              <a:defRPr/>
            </a:pPr>
            <a:r>
              <a:rPr lang="ru-RU" sz="8600" dirty="0" smtClean="0">
                <a:solidFill>
                  <a:srgbClr val="0070C0"/>
                </a:solidFill>
              </a:rPr>
              <a:t>Какую речевую ситуацию изобразил художник?</a:t>
            </a:r>
          </a:p>
          <a:p>
            <a:pPr eaLnBrk="1" hangingPunct="1">
              <a:defRPr/>
            </a:pPr>
            <a:r>
              <a:rPr lang="ru-RU" sz="8600" dirty="0" smtClean="0">
                <a:solidFill>
                  <a:srgbClr val="0070C0"/>
                </a:solidFill>
              </a:rPr>
              <a:t>Как исправить положение?</a:t>
            </a:r>
          </a:p>
          <a:p>
            <a:pPr eaLnBrk="1" hangingPunct="1">
              <a:defRPr/>
            </a:pPr>
            <a:endParaRPr lang="ru-RU" dirty="0"/>
          </a:p>
        </p:txBody>
      </p:sp>
      <p:pic>
        <p:nvPicPr>
          <p:cNvPr id="83971" name="Рисунок 3" descr="ris1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95288" y="260350"/>
            <a:ext cx="7993062" cy="64087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317255">
            <a:off x="522288" y="490538"/>
            <a:ext cx="7985125" cy="1658937"/>
          </a:xfrm>
        </p:spPr>
        <p:txBody>
          <a:bodyPr/>
          <a:lstStyle/>
          <a:p>
            <a:pPr eaLnBrk="1" hangingPunct="1"/>
            <a:r>
              <a:rPr lang="ru-RU" sz="6000" cap="none" smtClean="0">
                <a:solidFill>
                  <a:srgbClr val="C00000"/>
                </a:solidFill>
                <a:latin typeface="Monotype Corsiva" pitchFamily="66" charset="0"/>
              </a:rPr>
              <a:t>БУДЬТЕ ДОБРЫ</a:t>
            </a:r>
            <a:r>
              <a:rPr lang="ru-RU" sz="6000" cap="none" smtClean="0">
                <a:solidFill>
                  <a:srgbClr val="C00000"/>
                </a:solidFill>
                <a:latin typeface="Arial" charset="0"/>
              </a:rPr>
              <a:t>!</a:t>
            </a:r>
          </a:p>
        </p:txBody>
      </p:sp>
      <p:sp>
        <p:nvSpPr>
          <p:cNvPr id="8499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70C0"/>
                </a:solidFill>
              </a:rPr>
              <a:t>              2 страница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0834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ru-RU" sz="4000" smtClean="0">
                <a:latin typeface="Arial" charset="0"/>
              </a:rPr>
              <a:t>Слова благодарности, извинения</a:t>
            </a:r>
          </a:p>
        </p:txBody>
      </p:sp>
      <p:sp>
        <p:nvSpPr>
          <p:cNvPr id="12083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ru-RU" sz="1700" b="1" i="1" smtClean="0">
                <a:latin typeface="Arial" charset="0"/>
              </a:rPr>
              <a:t>Слово "спасибо" п</a:t>
            </a:r>
            <a:r>
              <a:rPr lang="ru-RU" sz="1700" i="1" smtClean="0">
                <a:latin typeface="Arial" charset="0"/>
              </a:rPr>
              <a:t>роизошло от сокращения фразы "Спаси  бог"(т.е.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пусть Бог спасёт!</a:t>
            </a:r>
            <a:r>
              <a:rPr lang="en-US" sz="1700" i="1" smtClean="0">
                <a:latin typeface="Arial" charset="0"/>
              </a:rPr>
              <a:t>»). </a:t>
            </a:r>
            <a:r>
              <a:rPr lang="ru-RU" sz="1700" i="1" smtClean="0">
                <a:latin typeface="Arial" charset="0"/>
              </a:rPr>
              <a:t>Этой фразой на Руси издревле выражали благодарность. В быстрой разговорной речи сначала словосочетание срослось в одно слово, а потом потеряло конечный согласный. Надо сказать, что в русских деревнях и сейчас отвечают на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спасибо</a:t>
            </a:r>
            <a:r>
              <a:rPr lang="en-US" sz="1700" i="1" smtClean="0">
                <a:latin typeface="Arial" charset="0"/>
              </a:rPr>
              <a:t>» </a:t>
            </a:r>
            <a:r>
              <a:rPr lang="ru-RU" sz="1700" i="1" smtClean="0">
                <a:latin typeface="Arial" charset="0"/>
              </a:rPr>
              <a:t>словами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а кого спасать?</a:t>
            </a:r>
            <a:r>
              <a:rPr lang="en-US" sz="1700" i="1" smtClean="0">
                <a:latin typeface="Arial" charset="0"/>
              </a:rPr>
              <a:t>» </a:t>
            </a:r>
            <a:r>
              <a:rPr lang="ru-RU" sz="1700" i="1" smtClean="0">
                <a:latin typeface="Arial" charset="0"/>
              </a:rPr>
              <a:t>вместо привычного для нас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не за что</a:t>
            </a:r>
            <a:r>
              <a:rPr lang="en-US" sz="1700" i="1" smtClean="0">
                <a:latin typeface="Arial" charset="0"/>
              </a:rPr>
              <a:t>». </a:t>
            </a:r>
            <a:r>
              <a:rPr lang="ru-RU" sz="1700" i="1" smtClean="0">
                <a:latin typeface="Arial" charset="0"/>
              </a:rPr>
              <a:t>Впервые слово "спасибо" зафиксировано в 1586 году, в словаре-разговорнике, изданном в Париже.</a:t>
            </a:r>
          </a:p>
          <a:p>
            <a:pPr>
              <a:lnSpc>
                <a:spcPct val="80000"/>
              </a:lnSpc>
            </a:pPr>
            <a:r>
              <a:rPr lang="ru-RU" sz="1700" b="1" i="1" smtClean="0">
                <a:latin typeface="Arial" charset="0"/>
              </a:rPr>
              <a:t>Словом </a:t>
            </a:r>
            <a:r>
              <a:rPr lang="en-US" sz="1700" b="1" i="1" smtClean="0">
                <a:latin typeface="Arial" charset="0"/>
              </a:rPr>
              <a:t>«</a:t>
            </a:r>
            <a:r>
              <a:rPr lang="ru-RU" sz="1700" b="1" i="1" smtClean="0">
                <a:latin typeface="Arial" charset="0"/>
              </a:rPr>
              <a:t>пожалуйста</a:t>
            </a:r>
            <a:r>
              <a:rPr lang="en-US" sz="1700" b="1" i="1" smtClean="0">
                <a:latin typeface="Arial" charset="0"/>
              </a:rPr>
              <a:t>»</a:t>
            </a:r>
            <a:r>
              <a:rPr lang="en-US" sz="1700" i="1" smtClean="0">
                <a:latin typeface="Arial" charset="0"/>
              </a:rPr>
              <a:t>  </a:t>
            </a:r>
            <a:r>
              <a:rPr lang="ru-RU" sz="1700" i="1" smtClean="0">
                <a:latin typeface="Arial" charset="0"/>
              </a:rPr>
              <a:t>вежливые люди пользуются для обращения, выражения просьбы или согласия. Оно тоже происходит от двух слов: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пожалуй</a:t>
            </a:r>
            <a:r>
              <a:rPr lang="en-US" sz="1700" i="1" smtClean="0">
                <a:latin typeface="Arial" charset="0"/>
              </a:rPr>
              <a:t>» </a:t>
            </a:r>
            <a:r>
              <a:rPr lang="ru-RU" sz="1700" i="1" smtClean="0">
                <a:latin typeface="Arial" charset="0"/>
              </a:rPr>
              <a:t>и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ста</a:t>
            </a:r>
            <a:r>
              <a:rPr lang="en-US" sz="1700" i="1" smtClean="0">
                <a:latin typeface="Arial" charset="0"/>
              </a:rPr>
              <a:t>». </a:t>
            </a:r>
            <a:r>
              <a:rPr lang="ru-RU" sz="1700" i="1" smtClean="0">
                <a:latin typeface="Arial" charset="0"/>
              </a:rPr>
              <a:t>В устах древнерусского человека слово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пожалуй</a:t>
            </a:r>
            <a:r>
              <a:rPr lang="en-US" sz="1700" i="1" smtClean="0">
                <a:latin typeface="Arial" charset="0"/>
              </a:rPr>
              <a:t>» </a:t>
            </a:r>
            <a:r>
              <a:rPr lang="ru-RU" sz="1700" i="1" smtClean="0">
                <a:latin typeface="Arial" charset="0"/>
              </a:rPr>
              <a:t>означало: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сделай милость</a:t>
            </a:r>
            <a:r>
              <a:rPr lang="en-US" sz="1700" i="1" smtClean="0">
                <a:latin typeface="Arial" charset="0"/>
              </a:rPr>
              <a:t>», «</a:t>
            </a:r>
            <a:r>
              <a:rPr lang="ru-RU" sz="1700" i="1" smtClean="0">
                <a:latin typeface="Arial" charset="0"/>
              </a:rPr>
              <a:t>окажи любезность</a:t>
            </a:r>
            <a:r>
              <a:rPr lang="en-US" sz="1700" i="1" smtClean="0">
                <a:latin typeface="Arial" charset="0"/>
              </a:rPr>
              <a:t>». </a:t>
            </a:r>
            <a:r>
              <a:rPr lang="ru-RU" sz="1700" i="1" smtClean="0">
                <a:latin typeface="Arial" charset="0"/>
              </a:rPr>
              <a:t>Что касается маленького словечка </a:t>
            </a:r>
            <a:r>
              <a:rPr lang="en-US" sz="1700" i="1" smtClean="0">
                <a:latin typeface="Arial" charset="0"/>
              </a:rPr>
              <a:t>«</a:t>
            </a:r>
            <a:r>
              <a:rPr lang="ru-RU" sz="1700" i="1" smtClean="0">
                <a:latin typeface="Arial" charset="0"/>
              </a:rPr>
              <a:t>ста</a:t>
            </a:r>
            <a:r>
              <a:rPr lang="en-US" sz="1700" i="1" smtClean="0">
                <a:latin typeface="Arial" charset="0"/>
              </a:rPr>
              <a:t>», </a:t>
            </a:r>
            <a:r>
              <a:rPr lang="ru-RU" sz="1700" i="1" smtClean="0">
                <a:latin typeface="Arial" charset="0"/>
              </a:rPr>
              <a:t>то оно является устаревшей формой обращения, обычно в качестве приставки к имени</a:t>
            </a:r>
          </a:p>
          <a:p>
            <a:pPr>
              <a:lnSpc>
                <a:spcPct val="80000"/>
              </a:lnSpc>
            </a:pPr>
            <a:r>
              <a:rPr lang="ru-RU" sz="1700" b="1" i="1" smtClean="0">
                <a:latin typeface="Arial" charset="0"/>
              </a:rPr>
              <a:t>Благодарю</a:t>
            </a:r>
            <a:r>
              <a:rPr lang="ru-RU" sz="1700" i="1" smtClean="0">
                <a:latin typeface="Arial" charset="0"/>
              </a:rPr>
              <a:t>  - старославянское слово. В старославянском языке глагол оформился в результате калькирования греческого сложения со значением частей: "благо, хорошо" и "давать, преподносить".</a:t>
            </a:r>
          </a:p>
          <a:p>
            <a:pPr>
              <a:lnSpc>
                <a:spcPct val="80000"/>
              </a:lnSpc>
            </a:pPr>
            <a:r>
              <a:rPr lang="ru-RU" sz="1700" b="1" i="1" smtClean="0">
                <a:latin typeface="Arial" charset="0"/>
              </a:rPr>
              <a:t>Извините - </a:t>
            </a:r>
            <a:r>
              <a:rPr lang="ru-RU" sz="1700" i="1" smtClean="0">
                <a:latin typeface="Arial" charset="0"/>
              </a:rPr>
              <a:t>Это простое русское слово значит – простите мою вину, в душе и на словах освободить от ответственности за совершённое дурное действие.</a:t>
            </a:r>
          </a:p>
          <a:p>
            <a:pPr>
              <a:lnSpc>
                <a:spcPct val="80000"/>
              </a:lnSpc>
            </a:pPr>
            <a:endParaRPr lang="ru-RU" sz="1700" smtClean="0">
              <a:latin typeface="Tw Cen MT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/>
          <a:p>
            <a:pPr eaLnBrk="1" hangingPunct="1">
              <a:defRPr/>
            </a:pPr>
            <a:endParaRPr lang="ru-RU" cap="all" dirty="0"/>
          </a:p>
        </p:txBody>
      </p:sp>
      <p:sp>
        <p:nvSpPr>
          <p:cNvPr id="121859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362200" y="6049963"/>
            <a:ext cx="6705600" cy="685800"/>
          </a:xfrm>
        </p:spPr>
        <p:txBody>
          <a:bodyPr anchor="ctr"/>
          <a:lstStyle/>
          <a:p>
            <a:pPr marL="0" indent="0" eaLnBrk="1" hangingPunct="1">
              <a:buFont typeface="Wingdings" pitchFamily="2" charset="2"/>
              <a:buNone/>
            </a:pPr>
            <a:endParaRPr lang="ru-RU" sz="2600" smtClean="0">
              <a:solidFill>
                <a:srgbClr val="FFFFFF"/>
              </a:solidFill>
            </a:endParaRPr>
          </a:p>
        </p:txBody>
      </p:sp>
      <p:pic>
        <p:nvPicPr>
          <p:cNvPr id="121860" name="Рисунок 3" descr="H:\Загрузки\пожилой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8" name="Rectangle 4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z="4000" b="1" smtClean="0">
                <a:solidFill>
                  <a:srgbClr val="31274D"/>
                </a:solidFill>
                <a:latin typeface="Arial" charset="0"/>
              </a:rPr>
              <a:t>Слова, помогающие смягчить отказ</a:t>
            </a:r>
          </a:p>
        </p:txBody>
      </p:sp>
      <p:graphicFrame>
        <p:nvGraphicFramePr>
          <p:cNvPr id="103427" name="Object 3"/>
          <p:cNvGraphicFramePr>
            <a:graphicFrameLocks noChangeAspect="1"/>
          </p:cNvGraphicFramePr>
          <p:nvPr>
            <p:ph idx="4294967295"/>
          </p:nvPr>
        </p:nvGraphicFramePr>
        <p:xfrm>
          <a:off x="250825" y="1628775"/>
          <a:ext cx="8691563" cy="3600450"/>
        </p:xfrm>
        <a:graphic>
          <a:graphicData uri="http://schemas.openxmlformats.org/presentationml/2006/ole">
            <p:oleObj spid="_x0000_s103427" name="Документ Wordpad" r:id="rId3" imgW="5482440" imgH="1950120" progId="WordPad.Document.1">
              <p:embed/>
            </p:oleObj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473" name="Rectangle 1"/>
          <p:cNvSpPr>
            <a:spLocks noGrp="1"/>
          </p:cNvSpPr>
          <p:nvPr>
            <p:ph type="ctrTitle"/>
          </p:nvPr>
        </p:nvSpPr>
        <p:spPr>
          <a:xfrm rot="19817091">
            <a:off x="282575" y="615950"/>
            <a:ext cx="7754938" cy="1189038"/>
          </a:xfrm>
        </p:spPr>
        <p:txBody>
          <a:bodyPr/>
          <a:lstStyle/>
          <a:p>
            <a:pPr eaLnBrk="1" hangingPunct="1"/>
            <a:r>
              <a:rPr lang="ru-RU" sz="7200" b="1" cap="none" smtClean="0">
                <a:solidFill>
                  <a:srgbClr val="C00000"/>
                </a:solidFill>
                <a:latin typeface="Monotype Corsiva" pitchFamily="66" charset="0"/>
                <a:sym typeface="Tw Cen MT" pitchFamily="34" charset="0"/>
              </a:rPr>
              <a:t>До свидания!</a:t>
            </a:r>
          </a:p>
        </p:txBody>
      </p:sp>
      <p:sp>
        <p:nvSpPr>
          <p:cNvPr id="105474" name="Rectangle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713"/>
              </a:spcBef>
              <a:buClrTx/>
              <a:buFont typeface="Tw Cen MT" pitchFamily="34" charset="0"/>
              <a:buNone/>
            </a:pPr>
            <a:r>
              <a:rPr lang="ru-RU" sz="3600" b="1" smtClean="0">
                <a:solidFill>
                  <a:srgbClr val="0070C0"/>
                </a:solidFill>
                <a:sym typeface="Tw Cen MT" pitchFamily="34" charset="0"/>
              </a:rPr>
              <a:t>              3 страница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Прямоугольник 1"/>
          <p:cNvSpPr>
            <a:spLocks noChangeArrowheads="1"/>
          </p:cNvSpPr>
          <p:nvPr/>
        </p:nvSpPr>
        <p:spPr bwMode="auto">
          <a:xfrm>
            <a:off x="395288" y="260350"/>
            <a:ext cx="8497887" cy="6678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4800">
                <a:solidFill>
                  <a:srgbClr val="C00000"/>
                </a:solidFill>
                <a:latin typeface="Sylfaen" pitchFamily="18" charset="0"/>
              </a:rPr>
              <a:t>Прощайте!</a:t>
            </a:r>
            <a:r>
              <a:rPr lang="ru-RU" sz="48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4800">
                <a:latin typeface="Sylfaen" pitchFamily="18" charset="0"/>
              </a:rPr>
              <a:t>-</a:t>
            </a:r>
            <a:r>
              <a:rPr lang="ru-RU" sz="4800">
                <a:latin typeface="Arial" charset="0"/>
              </a:rPr>
              <a:t> </a:t>
            </a:r>
            <a:r>
              <a:rPr lang="ru-RU" sz="4800">
                <a:latin typeface="Sylfaen" pitchFamily="18" charset="0"/>
              </a:rPr>
              <a:t>прощание надолго или даже навсегда</a:t>
            </a:r>
            <a:endParaRPr lang="ru-RU" sz="4800">
              <a:solidFill>
                <a:srgbClr val="C00000"/>
              </a:solidFill>
              <a:latin typeface="Sylfaen" pitchFamily="18" charset="0"/>
            </a:endParaRPr>
          </a:p>
          <a:p>
            <a:r>
              <a:rPr lang="ru-RU" sz="4800">
                <a:solidFill>
                  <a:srgbClr val="C00000"/>
                </a:solidFill>
                <a:latin typeface="Sylfaen" pitchFamily="18" charset="0"/>
              </a:rPr>
              <a:t>До скорого!</a:t>
            </a:r>
            <a:r>
              <a:rPr lang="ru-RU" sz="48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4800">
                <a:latin typeface="Sylfaen" pitchFamily="18" charset="0"/>
              </a:rPr>
              <a:t>- расставание на короткое время</a:t>
            </a:r>
            <a:endParaRPr lang="ru-RU" sz="4800">
              <a:solidFill>
                <a:srgbClr val="C00000"/>
              </a:solidFill>
              <a:latin typeface="Sylfaen" pitchFamily="18" charset="0"/>
            </a:endParaRPr>
          </a:p>
          <a:p>
            <a:r>
              <a:rPr lang="ru-RU" sz="4800">
                <a:solidFill>
                  <a:srgbClr val="C00000"/>
                </a:solidFill>
                <a:latin typeface="Sylfaen" pitchFamily="18" charset="0"/>
              </a:rPr>
              <a:t>Счастливого пути!</a:t>
            </a:r>
            <a:r>
              <a:rPr lang="ru-RU" sz="4800">
                <a:solidFill>
                  <a:srgbClr val="C00000"/>
                </a:solidFill>
                <a:latin typeface="Arial" charset="0"/>
              </a:rPr>
              <a:t> </a:t>
            </a:r>
            <a:r>
              <a:rPr lang="ru-RU" sz="4800">
                <a:solidFill>
                  <a:srgbClr val="C00000"/>
                </a:solidFill>
                <a:latin typeface="Sylfaen" pitchFamily="18" charset="0"/>
              </a:rPr>
              <a:t>- </a:t>
            </a:r>
            <a:r>
              <a:rPr lang="ru-RU" sz="4800">
                <a:latin typeface="Sylfaen" pitchFamily="18" charset="0"/>
              </a:rPr>
              <a:t>пожелание уезжающему</a:t>
            </a:r>
          </a:p>
          <a:p>
            <a:r>
              <a:rPr lang="ru-RU" sz="4800">
                <a:solidFill>
                  <a:srgbClr val="FF0000"/>
                </a:solidFill>
                <a:latin typeface="Sylfaen" pitchFamily="18" charset="0"/>
              </a:rPr>
              <a:t>Будь здоров! До встречи!</a:t>
            </a:r>
          </a:p>
          <a:p>
            <a:r>
              <a:rPr lang="ru-RU" sz="4800">
                <a:solidFill>
                  <a:srgbClr val="FF0000"/>
                </a:solidFill>
                <a:latin typeface="Sylfaen" pitchFamily="18" charset="0"/>
              </a:rPr>
              <a:t>Спокойной ночи!</a:t>
            </a:r>
          </a:p>
          <a:p>
            <a:r>
              <a:rPr lang="ru-RU" sz="4800">
                <a:solidFill>
                  <a:srgbClr val="FF0000"/>
                </a:solidFill>
                <a:latin typeface="Sylfaen" pitchFamily="18" charset="0"/>
              </a:rPr>
              <a:t>До свидания! Пока!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Прямоугольник 1"/>
          <p:cNvSpPr>
            <a:spLocks noChangeArrowheads="1"/>
          </p:cNvSpPr>
          <p:nvPr/>
        </p:nvSpPr>
        <p:spPr bwMode="auto">
          <a:xfrm>
            <a:off x="250825" y="692150"/>
            <a:ext cx="864235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Доброе слово лучше мягкого пирога.</a:t>
            </a:r>
          </a:p>
          <a:p>
            <a:endParaRPr lang="ru-RU" sz="36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Доброе слово и кошке приятно.</a:t>
            </a:r>
          </a:p>
          <a:p>
            <a:endParaRPr lang="ru-RU" sz="36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Доброе слово железные ворота отопрёт.</a:t>
            </a:r>
          </a:p>
          <a:p>
            <a:endParaRPr lang="ru-RU" sz="36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Доброе слово сказать –посошок в руки дать.</a:t>
            </a:r>
          </a:p>
          <a:p>
            <a:endParaRPr lang="ru-RU" sz="360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Доброе слово человеку – что дождь в</a:t>
            </a:r>
            <a:r>
              <a:rPr lang="ru-RU" sz="360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60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засуху</a:t>
            </a:r>
            <a:endParaRPr lang="ru-RU" sz="360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>
              <a:defRPr/>
            </a:pPr>
            <a:endParaRPr lang="ru-RU"/>
          </a:p>
        </p:txBody>
      </p:sp>
      <p:sp>
        <p:nvSpPr>
          <p:cNvPr id="10854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08547" name="Rectangle 1"/>
          <p:cNvSpPr>
            <a:spLocks noChangeArrowheads="1"/>
          </p:cNvSpPr>
          <p:nvPr/>
        </p:nvSpPr>
        <p:spPr bwMode="auto">
          <a:xfrm rot="-1196962">
            <a:off x="190500" y="1320800"/>
            <a:ext cx="10437813" cy="101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6000" i="1">
                <a:solidFill>
                  <a:srgbClr val="C00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Правила на каждый день</a:t>
            </a:r>
            <a:endParaRPr lang="ru-RU" sz="6000" i="1">
              <a:solidFill>
                <a:srgbClr val="C00000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82" name="Rectangle 2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pPr algn="ctr"/>
            <a:r>
              <a:rPr lang="ru-RU" smtClean="0">
                <a:solidFill>
                  <a:srgbClr val="FF0000"/>
                </a:solidFill>
                <a:latin typeface="Arial" charset="0"/>
              </a:rPr>
              <a:t>Домашнее задание</a:t>
            </a:r>
          </a:p>
        </p:txBody>
      </p:sp>
      <p:sp>
        <p:nvSpPr>
          <p:cNvPr id="122883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ru-RU" smtClean="0">
                <a:latin typeface="Arial" charset="0"/>
              </a:rPr>
              <a:t>На выбор:</a:t>
            </a:r>
          </a:p>
          <a:p>
            <a:r>
              <a:rPr lang="ru-RU" smtClean="0">
                <a:latin typeface="Arial" charset="0"/>
              </a:rPr>
              <a:t>1. Создать первую страницу журнала «Правила на каждый день»</a:t>
            </a:r>
          </a:p>
          <a:p>
            <a:r>
              <a:rPr lang="ru-RU" smtClean="0">
                <a:latin typeface="Arial" charset="0"/>
              </a:rPr>
              <a:t>2. Написать мини-сочинение на тему «Хорошие речи приятно и слушать»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69" name="Rectangle 1"/>
          <p:cNvSpPr>
            <a:spLocks noChangeArrowheads="1"/>
          </p:cNvSpPr>
          <p:nvPr/>
        </p:nvSpPr>
        <p:spPr bwMode="auto">
          <a:xfrm>
            <a:off x="0" y="706438"/>
            <a:ext cx="9144000" cy="4965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32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1. Всегда знай, с какой целью и зачем ты говоришь.</a:t>
            </a:r>
            <a:endParaRPr lang="ru-RU" sz="320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32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2. Умей находить общий язык с собеседником.</a:t>
            </a:r>
            <a:endParaRPr lang="ru-RU" sz="320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32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3. Помни, что вежливость- основа речевого поведения.</a:t>
            </a:r>
            <a:endParaRPr lang="ru-RU" sz="320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32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4. Избегай многословия.</a:t>
            </a:r>
            <a:endParaRPr lang="ru-RU" sz="320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32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5. Владей культурой языка.</a:t>
            </a:r>
            <a:endParaRPr lang="ru-RU" sz="320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32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6. Умей не только говорить, но и слушать.</a:t>
            </a:r>
            <a:endParaRPr lang="ru-RU" sz="320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32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7. Следуй высоким образцам. Ищи свой идеал образца.</a:t>
            </a:r>
            <a:endParaRPr lang="ru-RU" sz="3200">
              <a:solidFill>
                <a:srgbClr val="0070C0"/>
              </a:solidFill>
              <a:latin typeface="Arial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810" name="Прямоугольник 1"/>
          <p:cNvSpPr>
            <a:spLocks noChangeArrowheads="1"/>
          </p:cNvSpPr>
          <p:nvPr/>
        </p:nvSpPr>
        <p:spPr bwMode="auto">
          <a:xfrm>
            <a:off x="611188" y="188913"/>
            <a:ext cx="8064500" cy="8216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Wingdings" pitchFamily="2" charset="2"/>
              <a:buNone/>
            </a:pPr>
            <a:r>
              <a:rPr lang="ru-RU" sz="44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На доброе слово не надо скупиться.</a:t>
            </a:r>
          </a:p>
          <a:p>
            <a:pPr>
              <a:buFont typeface="Wingdings" pitchFamily="2" charset="2"/>
              <a:buNone/>
            </a:pPr>
            <a:r>
              <a:rPr lang="ru-RU" sz="44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Сказать это слово – что дать напиться.</a:t>
            </a:r>
          </a:p>
          <a:p>
            <a:pPr>
              <a:buFont typeface="Wingdings" pitchFamily="2" charset="2"/>
              <a:buNone/>
            </a:pPr>
            <a:r>
              <a:rPr lang="ru-RU" sz="44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Со словом обидным – нельзя торопиться, </a:t>
            </a:r>
          </a:p>
          <a:p>
            <a:pPr>
              <a:buFont typeface="Wingdings" pitchFamily="2" charset="2"/>
              <a:buNone/>
            </a:pPr>
            <a:r>
              <a:rPr lang="ru-RU" sz="4400" i="1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Чтоб завтра себя самого не стыдиться. </a:t>
            </a:r>
          </a:p>
          <a:p>
            <a:pPr>
              <a:buFont typeface="Wingdings" pitchFamily="2" charset="2"/>
              <a:buNone/>
            </a:pPr>
            <a:r>
              <a:rPr lang="ru-RU" sz="4400" i="1">
                <a:solidFill>
                  <a:srgbClr val="00B0F0"/>
                </a:solidFill>
                <a:latin typeface="Times New Roman" pitchFamily="18" charset="0"/>
                <a:cs typeface="Times New Roman" pitchFamily="18" charset="0"/>
              </a:rPr>
              <a:t>                           </a:t>
            </a:r>
            <a:r>
              <a:rPr lang="ru-RU" sz="4400" i="1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Н.Рыленков</a:t>
            </a:r>
          </a:p>
          <a:p>
            <a:pPr>
              <a:buFont typeface="Wingdings" pitchFamily="2" charset="2"/>
              <a:buNone/>
            </a:pPr>
            <a:endParaRPr lang="ru-RU" sz="4400">
              <a:latin typeface="Times New Roman" pitchFamily="18" charset="0"/>
              <a:cs typeface="Times New Roman" pitchFamily="18" charset="0"/>
            </a:endParaRPr>
          </a:p>
          <a:p>
            <a:pPr algn="ctr">
              <a:buFont typeface="Wingdings" pitchFamily="2" charset="2"/>
              <a:buNone/>
            </a:pPr>
            <a:r>
              <a:rPr lang="ru-RU" sz="4400">
                <a:latin typeface="Times New Roman" pitchFamily="18" charset="0"/>
                <a:cs typeface="Times New Roman" pitchFamily="18" charset="0"/>
              </a:rPr>
              <a:t>                                                         							</a:t>
            </a:r>
            <a:endParaRPr lang="ru-RU" sz="320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179388" y="188913"/>
            <a:ext cx="8640762" cy="3108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4400" i="1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    </a:t>
            </a:r>
            <a:r>
              <a:rPr lang="ru-RU" sz="4400" i="1">
                <a:solidFill>
                  <a:srgbClr val="0070C0"/>
                </a:solidFill>
                <a:latin typeface="Arial" charset="0"/>
                <a:cs typeface="Tahoma" pitchFamily="34" charset="0"/>
              </a:rPr>
              <a:t>Четырнадца</a:t>
            </a:r>
            <a:r>
              <a:rPr lang="ru-RU" sz="4400" i="1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тое декабря</a:t>
            </a:r>
            <a:r>
              <a:rPr lang="ru-RU" sz="4400" i="1">
                <a:solidFill>
                  <a:srgbClr val="0070C0"/>
                </a:solidFill>
                <a:latin typeface="Arial" charset="0"/>
                <a:cs typeface="Tahoma" pitchFamily="34" charset="0"/>
              </a:rPr>
              <a:t>.</a:t>
            </a:r>
            <a:r>
              <a:rPr lang="ru-RU" sz="4400" i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</a:t>
            </a:r>
          </a:p>
          <a:p>
            <a:pPr algn="ctr"/>
            <a:r>
              <a:rPr lang="ru-RU" sz="4400" i="1">
                <a:solidFill>
                  <a:srgbClr val="0070C0"/>
                </a:solidFill>
                <a:latin typeface="Tahoma" pitchFamily="34" charset="0"/>
                <a:cs typeface="Tahoma" pitchFamily="34" charset="0"/>
              </a:rPr>
              <a:t>Классная работа</a:t>
            </a:r>
            <a:r>
              <a:rPr lang="ru-RU" sz="4400" i="1">
                <a:solidFill>
                  <a:srgbClr val="0070C0"/>
                </a:solidFill>
                <a:latin typeface="Arial" charset="0"/>
                <a:cs typeface="Tahoma" pitchFamily="34" charset="0"/>
              </a:rPr>
              <a:t>.</a:t>
            </a:r>
          </a:p>
          <a:p>
            <a:pPr algn="ctr"/>
            <a:r>
              <a:rPr lang="ru-RU" sz="6600" i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  </a:t>
            </a:r>
            <a:r>
              <a:rPr lang="ru-RU" sz="4400" i="1">
                <a:solidFill>
                  <a:srgbClr val="C00000"/>
                </a:solidFill>
                <a:latin typeface="Tahoma" pitchFamily="34" charset="0"/>
                <a:cs typeface="Tahoma" pitchFamily="34" charset="0"/>
              </a:rPr>
              <a:t>Умеем ли мы   употреблять в речи этикетные слова?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1"/>
          <p:cNvSpPr>
            <a:spLocks noChangeArrowheads="1"/>
          </p:cNvSpPr>
          <p:nvPr/>
        </p:nvSpPr>
        <p:spPr bwMode="auto">
          <a:xfrm>
            <a:off x="0" y="63500"/>
            <a:ext cx="9144000" cy="588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ru-RU" sz="4400">
                <a:solidFill>
                  <a:srgbClr val="C00000"/>
                </a:solidFill>
                <a:latin typeface="Arial" charset="0"/>
              </a:rPr>
              <a:t>Цели урока:</a:t>
            </a:r>
          </a:p>
          <a:p>
            <a:pPr eaLnBrk="0" hangingPunct="0"/>
            <a:endParaRPr lang="ru-RU" sz="4400">
              <a:latin typeface="Arial" charset="0"/>
            </a:endParaRPr>
          </a:p>
          <a:p>
            <a:pPr eaLnBrk="0" hangingPunct="0"/>
            <a:r>
              <a:rPr lang="ru-RU" sz="4400">
                <a:solidFill>
                  <a:srgbClr val="0070C0"/>
                </a:solidFill>
                <a:latin typeface="Arial" charset="0"/>
              </a:rPr>
              <a:t>-</a:t>
            </a:r>
            <a:r>
              <a:rPr lang="ru-RU" sz="4400">
                <a:solidFill>
                  <a:srgbClr val="0070C0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 познакомиться   с понятием речевого этикета</a:t>
            </a:r>
            <a:r>
              <a:rPr lang="ru-RU" sz="4400">
                <a:solidFill>
                  <a:srgbClr val="0070C0"/>
                </a:solidFill>
                <a:latin typeface="Arial" charset="0"/>
                <a:cs typeface="Times New Roman" pitchFamily="18" charset="0"/>
              </a:rPr>
              <a:t>;</a:t>
            </a:r>
            <a:endParaRPr lang="ru-RU" sz="4400">
              <a:solidFill>
                <a:srgbClr val="0070C0"/>
              </a:solidFill>
              <a:latin typeface="Arial" charset="0"/>
            </a:endParaRPr>
          </a:p>
          <a:p>
            <a:pPr eaLnBrk="0" hangingPunct="0"/>
            <a:r>
              <a:rPr lang="ru-RU" sz="4400">
                <a:solidFill>
                  <a:srgbClr val="0070C0"/>
                </a:solidFill>
                <a:latin typeface="Calibri" pitchFamily="34" charset="0"/>
              </a:rPr>
              <a:t>- </a:t>
            </a:r>
            <a:r>
              <a:rPr lang="ru-RU" sz="4000">
                <a:solidFill>
                  <a:srgbClr val="0070C0"/>
                </a:solidFill>
                <a:latin typeface="Arial" charset="0"/>
              </a:rPr>
              <a:t>расширить  словарный запас в области речевого этикета;</a:t>
            </a:r>
          </a:p>
          <a:p>
            <a:pPr eaLnBrk="0" hangingPunct="0"/>
            <a:r>
              <a:rPr lang="ru-RU" sz="4000">
                <a:solidFill>
                  <a:srgbClr val="0070C0"/>
                </a:solidFill>
                <a:latin typeface="Arial" charset="0"/>
              </a:rPr>
              <a:t>- учиться правильно </a:t>
            </a:r>
            <a:r>
              <a:rPr lang="ru-RU" sz="4000">
                <a:solidFill>
                  <a:srgbClr val="0070C0"/>
                </a:solidFill>
                <a:latin typeface="Calibri" pitchFamily="34" charset="0"/>
              </a:rPr>
              <a:t> </a:t>
            </a:r>
            <a:r>
              <a:rPr lang="ru-RU" sz="4000">
                <a:solidFill>
                  <a:srgbClr val="0070C0"/>
                </a:solidFill>
                <a:latin typeface="Arial" charset="0"/>
              </a:rPr>
              <a:t>употреблять этикетные слова  в зависимости от ситуации общения.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>
          <a:xfrm>
            <a:off x="971550" y="260350"/>
            <a:ext cx="7772400" cy="122555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Заглянем в толковый словарь</a:t>
            </a:r>
            <a:r>
              <a:rPr lang="ru-RU" smtClean="0">
                <a:solidFill>
                  <a:srgbClr val="0070C0"/>
                </a:solidFill>
              </a:rPr>
              <a:t>!</a:t>
            </a:r>
          </a:p>
        </p:txBody>
      </p:sp>
      <p:sp>
        <p:nvSpPr>
          <p:cNvPr id="18434" name="Объект 2"/>
          <p:cNvSpPr>
            <a:spLocks noGrp="1"/>
          </p:cNvSpPr>
          <p:nvPr>
            <p:ph idx="1"/>
          </p:nvPr>
        </p:nvSpPr>
        <p:spPr>
          <a:xfrm>
            <a:off x="914400" y="2133600"/>
            <a:ext cx="7772400" cy="4222750"/>
          </a:xfrm>
        </p:spPr>
        <p:txBody>
          <a:bodyPr/>
          <a:lstStyle/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Этикет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– от фр. </a:t>
            </a:r>
            <a:r>
              <a:rPr lang="en-US" smtClean="0">
                <a:latin typeface="Times New Roman" pitchFamily="18" charset="0"/>
                <a:cs typeface="Times New Roman" pitchFamily="18" charset="0"/>
              </a:rPr>
              <a:t>Etiquette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«ярлык на чем-либо», правила поведения.</a:t>
            </a:r>
          </a:p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Этикетные слова 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– это группа слов, которые помогают устанавливать доброжелательный контакт с собеседником.</a:t>
            </a:r>
          </a:p>
          <a:p>
            <a:pPr eaLnBrk="1" hangingPunct="1"/>
            <a:r>
              <a:rPr lang="ru-RU" b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Вежливый</a:t>
            </a:r>
            <a:r>
              <a:rPr lang="ru-RU" smtClean="0">
                <a:latin typeface="Times New Roman" pitchFamily="18" charset="0"/>
                <a:cs typeface="Times New Roman" pitchFamily="18" charset="0"/>
              </a:rPr>
              <a:t> – соблюдающий правила приличия, учтивый, обходительный.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74" name="Rectangle 44"/>
          <p:cNvSpPr>
            <a:spLocks noGrp="1" noChangeArrowheads="1"/>
          </p:cNvSpPr>
          <p:nvPr>
            <p:ph type="title" idx="4294967295"/>
          </p:nvPr>
        </p:nvSpPr>
        <p:spPr>
          <a:xfrm>
            <a:off x="457200" y="188913"/>
            <a:ext cx="8229600" cy="863600"/>
          </a:xfrm>
        </p:spPr>
        <p:txBody>
          <a:bodyPr/>
          <a:lstStyle/>
          <a:p>
            <a:pPr algn="ctr" eaLnBrk="1" hangingPunct="1"/>
            <a:r>
              <a:rPr lang="ru-RU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Группы вежливых слов в зависимости от вида речевой ситуации, </a:t>
            </a:r>
            <a:br>
              <a:rPr lang="ru-RU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800" b="1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где они могут употребляться.</a:t>
            </a:r>
          </a:p>
        </p:txBody>
      </p:sp>
      <p:graphicFrame>
        <p:nvGraphicFramePr>
          <p:cNvPr id="66564" name="Diagram 4"/>
          <p:cNvGraphicFramePr>
            <a:graphicFrameLocks/>
          </p:cNvGraphicFramePr>
          <p:nvPr>
            <p:ph sz="half" idx="4294967295"/>
          </p:nvPr>
        </p:nvGraphicFramePr>
        <p:xfrm>
          <a:off x="468313" y="1628775"/>
          <a:ext cx="8207375" cy="4783138"/>
        </p:xfrm>
        <a:graphic>
          <a:graphicData uri="http://schemas.openxmlformats.org/drawingml/2006/compatibility">
            <com:legacyDrawing xmlns:com="http://schemas.openxmlformats.org/drawingml/2006/compatibility" spid="_x0000_s74755"/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7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6564">
                                            <p:subSp spid="_x0000_s74772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6564">
                                            <p:subSp spid="_x0000_s74772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6564">
                                            <p:subSp spid="_x0000_s74772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7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6564">
                                            <p:subSp spid="_x0000_s74770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6564">
                                            <p:subSp spid="_x0000_s74770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6564">
                                            <p:subSp spid="_x0000_s74770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6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6564">
                                            <p:subSp spid="_x0000_s74768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564">
                                            <p:subSp spid="_x0000_s74768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6564">
                                            <p:subSp spid="_x0000_s74768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66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66564">
                                            <p:subSp spid="_x0000_s74766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6564">
                                            <p:subSp spid="_x0000_s74766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6564">
                                            <p:subSp spid="_x0000_s74766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64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66564">
                                            <p:subSp spid="_x0000_s74764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6564">
                                            <p:subSp spid="_x0000_s74764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6564">
                                            <p:subSp spid="_x0000_s74764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62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66564">
                                            <p:subSp spid="_x0000_s74762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66564">
                                            <p:subSp spid="_x0000_s74762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6564">
                                            <p:subSp spid="_x0000_s74762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60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6564">
                                            <p:subSp spid="_x0000_s74760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66564">
                                            <p:subSp spid="_x0000_s74760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6564">
                                            <p:subSp spid="_x0000_s74760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58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6564">
                                            <p:subSp spid="_x0000_s74758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66564">
                                            <p:subSp spid="_x0000_s74758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66564">
                                            <p:subSp spid="_x0000_s74758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4">
                                            <p:subSp spid="_x0000_s74773"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66564">
                                            <p:subSp spid="_x0000_s74773"/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66564">
                                            <p:subSp spid="_x0000_s74773"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66564">
                                            <p:subSp spid="_x0000_s74773"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mph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3" dur="2000" fill="hold"/>
                                        <p:tgtEl>
                                          <p:spTgt spid="66564">
                                            <p:subSp spid="_x0000_s74772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54" dur="2000" fill="hold"/>
                                        <p:tgtEl>
                                          <p:spTgt spid="66564">
                                            <p:subSp spid="_x0000_s74772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5" dur="2000" fill="hold"/>
                                        <p:tgtEl>
                                          <p:spTgt spid="66564">
                                            <p:subSp spid="_x0000_s74772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57" dur="2000" fill="hold"/>
                                        <p:tgtEl>
                                          <p:spTgt spid="66564">
                                            <p:subSp spid="_x0000_s74770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58" dur="2000" fill="hold"/>
                                        <p:tgtEl>
                                          <p:spTgt spid="66564">
                                            <p:subSp spid="_x0000_s74770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59" dur="2000" fill="hold"/>
                                        <p:tgtEl>
                                          <p:spTgt spid="66564">
                                            <p:subSp spid="_x0000_s74770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1" dur="2000" fill="hold"/>
                                        <p:tgtEl>
                                          <p:spTgt spid="66564">
                                            <p:subSp spid="_x0000_s74768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62" dur="2000" fill="hold"/>
                                        <p:tgtEl>
                                          <p:spTgt spid="66564">
                                            <p:subSp spid="_x0000_s74768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3" dur="2000" fill="hold"/>
                                        <p:tgtEl>
                                          <p:spTgt spid="66564">
                                            <p:subSp spid="_x0000_s74768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5" dur="2000" fill="hold"/>
                                        <p:tgtEl>
                                          <p:spTgt spid="66564">
                                            <p:subSp spid="_x0000_s74766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66" dur="2000" fill="hold"/>
                                        <p:tgtEl>
                                          <p:spTgt spid="66564">
                                            <p:subSp spid="_x0000_s74766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67" dur="2000" fill="hold"/>
                                        <p:tgtEl>
                                          <p:spTgt spid="66564">
                                            <p:subSp spid="_x0000_s74766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9" dur="2000" fill="hold"/>
                                        <p:tgtEl>
                                          <p:spTgt spid="66564">
                                            <p:subSp spid="_x0000_s74764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70" dur="2000" fill="hold"/>
                                        <p:tgtEl>
                                          <p:spTgt spid="66564">
                                            <p:subSp spid="_x0000_s74764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1" dur="2000" fill="hold"/>
                                        <p:tgtEl>
                                          <p:spTgt spid="66564">
                                            <p:subSp spid="_x0000_s74764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3" dur="2000" fill="hold"/>
                                        <p:tgtEl>
                                          <p:spTgt spid="66564">
                                            <p:subSp spid="_x0000_s74762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74" dur="2000" fill="hold"/>
                                        <p:tgtEl>
                                          <p:spTgt spid="66564">
                                            <p:subSp spid="_x0000_s74762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5" dur="2000" fill="hold"/>
                                        <p:tgtEl>
                                          <p:spTgt spid="66564">
                                            <p:subSp spid="_x0000_s74762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7" dur="2000" fill="hold"/>
                                        <p:tgtEl>
                                          <p:spTgt spid="66564">
                                            <p:subSp spid="_x0000_s74760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78" dur="2000" fill="hold"/>
                                        <p:tgtEl>
                                          <p:spTgt spid="66564">
                                            <p:subSp spid="_x0000_s74760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79" dur="2000" fill="hold"/>
                                        <p:tgtEl>
                                          <p:spTgt spid="66564">
                                            <p:subSp spid="_x0000_s74760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1" dur="2000" fill="hold"/>
                                        <p:tgtEl>
                                          <p:spTgt spid="66564">
                                            <p:subSp spid="_x0000_s74758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82" dur="2000" fill="hold"/>
                                        <p:tgtEl>
                                          <p:spTgt spid="66564">
                                            <p:subSp spid="_x0000_s74758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3" dur="2000" fill="hold"/>
                                        <p:tgtEl>
                                          <p:spTgt spid="66564">
                                            <p:subSp spid="_x0000_s74758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mph" presetSubtype="2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5" dur="2000" fill="hold"/>
                                        <p:tgtEl>
                                          <p:spTgt spid="66564">
                                            <p:subSp spid="_x0000_s74773"/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CCFFFF"/>
                                      </p:to>
                                    </p:animClr>
                                    <p:set>
                                      <p:cBhvr>
                                        <p:cTn id="86" dur="2000" fill="hold"/>
                                        <p:tgtEl>
                                          <p:spTgt spid="66564">
                                            <p:subSp spid="_x0000_s74773"/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7" dur="2000" fill="hold"/>
                                        <p:tgtEl>
                                          <p:spTgt spid="66564">
                                            <p:subSp spid="_x0000_s74773"/>
                                          </p:spTgt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Dgm spid="66564" grpId="0" bld="allAtOnce"/>
      <p:bldDgm spid="66564" grpId="1" b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Rectangle 1"/>
          <p:cNvSpPr>
            <a:spLocks noGrp="1"/>
          </p:cNvSpPr>
          <p:nvPr>
            <p:ph type="ctrTitle"/>
          </p:nvPr>
        </p:nvSpPr>
        <p:spPr>
          <a:xfrm>
            <a:off x="2286000" y="4343400"/>
            <a:ext cx="6477000" cy="1447800"/>
          </a:xfrm>
        </p:spPr>
        <p:txBody>
          <a:bodyPr/>
          <a:lstStyle/>
          <a:p>
            <a:pPr eaLnBrk="1" hangingPunct="1"/>
            <a:r>
              <a:rPr lang="ru-RU" sz="5400" b="1" i="1" cap="none" smtClean="0">
                <a:solidFill>
                  <a:srgbClr val="C00000"/>
                </a:solidFill>
                <a:latin typeface="Monotype Corsiva" pitchFamily="66" charset="0"/>
                <a:sym typeface="Tw Cen MT" pitchFamily="34" charset="0"/>
              </a:rPr>
              <a:t>Этикет на каждый день</a:t>
            </a:r>
          </a:p>
        </p:txBody>
      </p:sp>
      <p:sp>
        <p:nvSpPr>
          <p:cNvPr id="75778" name="Rectangle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713"/>
              </a:spcBef>
              <a:buClrTx/>
              <a:buFont typeface="Tw Cen MT" pitchFamily="34" charset="0"/>
              <a:buNone/>
            </a:pPr>
            <a:endParaRPr lang="ru-RU" sz="2400" smtClean="0">
              <a:sym typeface="Tw Cen MT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 rot="20241732">
            <a:off x="222250" y="492125"/>
            <a:ext cx="8075613" cy="1562100"/>
          </a:xfrm>
        </p:spPr>
        <p:txBody>
          <a:bodyPr/>
          <a:lstStyle/>
          <a:p>
            <a:pPr eaLnBrk="1" hangingPunct="1">
              <a:defRPr/>
            </a:pPr>
            <a:r>
              <a:rPr lang="ru-RU" sz="5400" b="1" i="1" dirty="0" smtClean="0">
                <a:solidFill>
                  <a:srgbClr val="C00000"/>
                </a:solidFill>
                <a:latin typeface="Monotype Corsiva" pitchFamily="66" charset="0"/>
              </a:rPr>
              <a:t>Здравствуйте!</a:t>
            </a:r>
            <a:endParaRPr lang="ru-RU" sz="5400" b="1" i="1" dirty="0">
              <a:solidFill>
                <a:srgbClr val="C00000"/>
              </a:solidFill>
              <a:latin typeface="Monotype Corsiva" pitchFamily="66" charset="0"/>
            </a:endParaRPr>
          </a:p>
        </p:txBody>
      </p:sp>
      <p:sp>
        <p:nvSpPr>
          <p:cNvPr id="77826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eaLnBrk="1" hangingPunct="1"/>
            <a:r>
              <a:rPr lang="ru-RU" sz="3600" b="1" smtClean="0">
                <a:solidFill>
                  <a:srgbClr val="0070C0"/>
                </a:solidFill>
              </a:rPr>
              <a:t>                1 страница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Rectangle 1"/>
          <p:cNvSpPr>
            <a:spLocks noGrp="1"/>
          </p:cNvSpPr>
          <p:nvPr>
            <p:ph type="ctrTitle"/>
          </p:nvPr>
        </p:nvSpPr>
        <p:spPr>
          <a:xfrm>
            <a:off x="2286000" y="4343400"/>
            <a:ext cx="6477000" cy="1447800"/>
          </a:xfrm>
        </p:spPr>
        <p:txBody>
          <a:bodyPr/>
          <a:lstStyle/>
          <a:p>
            <a:pPr eaLnBrk="1" hangingPunct="1"/>
            <a:r>
              <a:rPr lang="ru-RU" sz="3600" cap="none" smtClean="0">
                <a:solidFill>
                  <a:srgbClr val="7D9263"/>
                </a:solidFill>
                <a:sym typeface="Tw Cen MT" pitchFamily="34" charset="0"/>
              </a:rPr>
              <a:t>ЗАГОЛОВОК ПРЕЗЕНТАЦИИ</a:t>
            </a:r>
            <a:r>
              <a:rPr lang="ru-RU" sz="2800" cap="none" smtClean="0">
                <a:solidFill>
                  <a:srgbClr val="7D9263"/>
                </a:solidFill>
                <a:sym typeface="Tw Cen MT" pitchFamily="34" charset="0"/>
              </a:rPr>
              <a:t/>
            </a:r>
            <a:br>
              <a:rPr lang="ru-RU" sz="2800" cap="none" smtClean="0">
                <a:solidFill>
                  <a:srgbClr val="7D9263"/>
                </a:solidFill>
                <a:sym typeface="Tw Cen MT" pitchFamily="34" charset="0"/>
              </a:rPr>
            </a:br>
            <a:r>
              <a:rPr lang="ru-RU" sz="2800" cap="none" smtClean="0">
                <a:solidFill>
                  <a:srgbClr val="7D9263"/>
                </a:solidFill>
                <a:sym typeface="Tw Cen MT" pitchFamily="34" charset="0"/>
              </a:rPr>
              <a:t>ПОДЗАГОЛОВОК ПРЕЗЕНТАЦИИ</a:t>
            </a:r>
          </a:p>
        </p:txBody>
      </p:sp>
      <p:sp>
        <p:nvSpPr>
          <p:cNvPr id="78850" name="Rectangle 2"/>
          <p:cNvSpPr>
            <a:spLocks noGrp="1"/>
          </p:cNvSpPr>
          <p:nvPr>
            <p:ph type="subTitle" idx="1"/>
          </p:nvPr>
        </p:nvSpPr>
        <p:spPr>
          <a:xfrm>
            <a:off x="2362200" y="6049963"/>
            <a:ext cx="6705600" cy="685800"/>
          </a:xfrm>
        </p:spPr>
        <p:txBody>
          <a:bodyPr/>
          <a:lstStyle/>
          <a:p>
            <a:pPr eaLnBrk="1" hangingPunct="1">
              <a:lnSpc>
                <a:spcPct val="80000"/>
              </a:lnSpc>
              <a:spcBef>
                <a:spcPts val="713"/>
              </a:spcBef>
              <a:buClrTx/>
              <a:buFont typeface="Tw Cen MT" pitchFamily="34" charset="0"/>
              <a:buNone/>
            </a:pPr>
            <a:r>
              <a:rPr lang="ru-RU" sz="2400" smtClean="0">
                <a:sym typeface="Tw Cen MT" pitchFamily="34" charset="0"/>
              </a:rPr>
              <a:t>Курс под руководством</a:t>
            </a:r>
            <a:br>
              <a:rPr lang="ru-RU" sz="2400" smtClean="0">
                <a:sym typeface="Tw Cen MT" pitchFamily="34" charset="0"/>
              </a:rPr>
            </a:br>
            <a:r>
              <a:rPr lang="ru-RU" sz="2400" smtClean="0">
                <a:sym typeface="Tw Cen MT" pitchFamily="34" charset="0"/>
              </a:rPr>
              <a:t>инструктора</a:t>
            </a:r>
          </a:p>
        </p:txBody>
      </p:sp>
      <p:pic>
        <p:nvPicPr>
          <p:cNvPr id="78851" name="Picture 2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23850" y="0"/>
            <a:ext cx="84248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Звук паровоза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7596188" y="5805488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046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TS010352480">
  <a:themeElements>
    <a:clrScheme name="Paper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Median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TS010352480</Template>
  <TotalTime>139</TotalTime>
  <Words>517</Words>
  <Application>Microsoft Office PowerPoint</Application>
  <PresentationFormat>Экран (4:3)</PresentationFormat>
  <Paragraphs>109</Paragraphs>
  <Slides>23</Slides>
  <Notes>3</Notes>
  <HiddenSlides>0</HiddenSlides>
  <MMClips>1</MMClips>
  <ScaleCrop>false</ScaleCrop>
  <HeadingPairs>
    <vt:vector size="8" baseType="variant">
      <vt:variant>
        <vt:lpstr>Использованные шрифты</vt:lpstr>
      </vt:variant>
      <vt:variant>
        <vt:i4>9</vt:i4>
      </vt:variant>
      <vt:variant>
        <vt:lpstr>Шаблон оформления</vt:lpstr>
      </vt:variant>
      <vt:variant>
        <vt:i4>10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43" baseType="lpstr">
      <vt:lpstr>Tw Cen MT</vt:lpstr>
      <vt:lpstr>Arial</vt:lpstr>
      <vt:lpstr>Wingdings</vt:lpstr>
      <vt:lpstr>Wingdings 2</vt:lpstr>
      <vt:lpstr>Calibri</vt:lpstr>
      <vt:lpstr>Times New Roman</vt:lpstr>
      <vt:lpstr>Tahoma</vt:lpstr>
      <vt:lpstr>Monotype Corsiva</vt:lpstr>
      <vt:lpstr>Sylfaen</vt:lpstr>
      <vt:lpstr>TS010352480</vt:lpstr>
      <vt:lpstr>TS010352480</vt:lpstr>
      <vt:lpstr>TS010352480</vt:lpstr>
      <vt:lpstr>TS010352480</vt:lpstr>
      <vt:lpstr>TS010352480</vt:lpstr>
      <vt:lpstr>TS010352480</vt:lpstr>
      <vt:lpstr>TS010352480</vt:lpstr>
      <vt:lpstr>TS010352480</vt:lpstr>
      <vt:lpstr>TS010352480</vt:lpstr>
      <vt:lpstr>TS010352480</vt:lpstr>
      <vt:lpstr>Документ Wordpad</vt:lpstr>
      <vt:lpstr>Урок русского языка в 5 классе</vt:lpstr>
      <vt:lpstr>Слайд 2</vt:lpstr>
      <vt:lpstr>Слайд 3</vt:lpstr>
      <vt:lpstr>Слайд 4</vt:lpstr>
      <vt:lpstr>Заглянем в толковый словарь!</vt:lpstr>
      <vt:lpstr>Группы вежливых слов в зависимости от вида речевой ситуации,  где они могут употребляться.</vt:lpstr>
      <vt:lpstr>Этикет на каждый день</vt:lpstr>
      <vt:lpstr>ЗДРАВСТВУЙТЕ!</vt:lpstr>
      <vt:lpstr>ЗАГОЛОВОК ПРЕЗЕНТАЦИИ ПОДЗАГОЛОВОК ПРЕЗЕНТАЦИИ</vt:lpstr>
      <vt:lpstr>Слайд 10</vt:lpstr>
      <vt:lpstr>Слайд 11</vt:lpstr>
      <vt:lpstr>Слайд 12</vt:lpstr>
      <vt:lpstr>Слайд 13</vt:lpstr>
      <vt:lpstr>БУДЬТЕ ДОБРЫ!</vt:lpstr>
      <vt:lpstr>Слова благодарности, извинения</vt:lpstr>
      <vt:lpstr>Слайд 16</vt:lpstr>
      <vt:lpstr>Слова, помогающие смягчить отказ</vt:lpstr>
      <vt:lpstr>До свидания!</vt:lpstr>
      <vt:lpstr>Слайд 19</vt:lpstr>
      <vt:lpstr>Слайд 20</vt:lpstr>
      <vt:lpstr>Домашнее задание</vt:lpstr>
      <vt:lpstr>Слайд 22</vt:lpstr>
      <vt:lpstr>Слайд 23</vt:lpstr>
    </vt:vector>
  </TitlesOfParts>
  <Manager/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/>
  <cp:keywords/>
  <cp:lastModifiedBy/>
  <cp:revision>18</cp:revision>
  <dcterms:created xsi:type="dcterms:W3CDTF">2012-12-06T17:13:49Z</dcterms:created>
  <dcterms:modified xsi:type="dcterms:W3CDTF">2016-12-13T14:55:58Z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TC101671251049</vt:lpwstr>
  </property>
</Properties>
</file>