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76" r:id="rId4"/>
    <p:sldId id="277" r:id="rId5"/>
    <p:sldId id="278" r:id="rId6"/>
    <p:sldId id="258" r:id="rId7"/>
    <p:sldId id="260" r:id="rId8"/>
    <p:sldId id="261" r:id="rId9"/>
    <p:sldId id="280" r:id="rId10"/>
    <p:sldId id="262" r:id="rId11"/>
    <p:sldId id="263" r:id="rId12"/>
    <p:sldId id="264" r:id="rId13"/>
    <p:sldId id="265" r:id="rId14"/>
    <p:sldId id="273" r:id="rId15"/>
    <p:sldId id="281" r:id="rId16"/>
    <p:sldId id="274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9" r:id="rId35"/>
    <p:sldId id="275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2;&#1083;&#1077;&#1096;&#1082;&#1072;\&#1056;&#1054;&#1044;&#1048;&#1058;&#1045;&#1051;&#1068;&#1057;&#1050;&#1054;&#1045;%20&#1057;&#1054;&#1041;&#1056;&#1040;&#1053;&#1048;&#1045;\&#1076;&#1080;&#1072;&#1075;&#1088;&#1072;&#1084;&#1084;&#1099;%20&#1042;&#1056;%20&#1082;%20&#1089;&#1072;&#1084;&#1086;&#1086;&#1094;&#1077;&#1085;&#1082;&#1077;%202013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2;&#1083;&#1077;&#1096;&#1082;&#1072;\&#1056;&#1054;&#1044;&#1048;&#1058;&#1045;&#1051;&#1068;&#1057;&#1050;&#1054;&#1045;%20&#1057;&#1054;&#1041;&#1056;&#1040;&#1053;&#1048;&#1045;\&#1076;&#1080;&#1072;&#1075;&#1088;&#1072;&#1084;&#1084;&#1099;%20&#1042;&#1056;%20&#1082;%20&#1089;&#1072;&#1084;&#1086;&#1086;&#1094;&#1077;&#1085;&#1082;&#1077;%202013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2;&#1083;&#1077;&#1096;&#1082;&#1072;\&#1056;&#1054;&#1044;&#1048;&#1058;&#1045;&#1051;&#1068;&#1057;&#1050;&#1054;&#1045;%20&#1057;&#1054;&#1041;&#1056;&#1040;&#1053;&#1048;&#1045;\&#1076;&#1080;&#1072;&#1075;&#1088;&#1072;&#1084;&#1084;&#1099;%20&#1042;&#1056;%20&#1082;%20&#1089;&#1072;&#1084;&#1086;&#1086;&#1094;&#1077;&#1085;&#1082;&#1077;%202013&#1075;&#1086;&#1076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2;&#1083;&#1077;&#1096;&#1082;&#1072;\&#1056;&#1054;&#1044;&#1048;&#1058;&#1045;&#1051;&#1068;&#1057;&#1050;&#1054;&#1045;%20&#1057;&#1054;&#1041;&#1056;&#1040;&#1053;&#1048;&#1045;\&#1076;&#1080;&#1072;&#1075;&#1088;&#1072;&#1084;&#1084;&#1099;%20&#1042;&#1056;%20&#1082;%20&#1089;&#1072;&#1084;&#1086;&#1086;&#1094;&#1077;&#1085;&#1082;&#1077;%202013&#1075;&#1086;&#1076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2;&#1083;&#1077;&#1096;&#1082;&#1072;\&#1056;&#1054;&#1044;&#1048;&#1058;&#1045;&#1051;&#1068;&#1057;&#1050;&#1054;&#1045;%20&#1057;&#1054;&#1041;&#1056;&#1040;&#1053;&#1048;&#1045;\&#1076;&#1080;&#1072;&#1075;&#1088;&#1072;&#1084;&#1084;&#1099;%20&#1042;&#1056;%20&#1082;%20&#1089;&#1072;&#1084;&#1086;&#1086;&#1094;&#1077;&#1085;&#1082;&#1077;%202013&#1075;&#1086;&#1076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2;&#1083;&#1077;&#1096;&#1082;&#1072;\&#1056;&#1054;&#1044;&#1048;&#1058;&#1045;&#1051;&#1068;&#1057;&#1050;&#1054;&#1045;%20&#1057;&#1054;&#1041;&#1056;&#1040;&#1053;&#1048;&#1045;\&#1076;&#1080;&#1072;&#1075;&#1088;&#1072;&#1084;&#1084;&#1099;%20&#1042;&#1056;%20&#1082;%20&#1089;&#1072;&#1084;&#1086;&#1086;&#1094;&#1077;&#1085;&#1082;&#1077;%202013&#1075;&#1086;&#1076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2;&#1083;&#1077;&#1096;&#1082;&#1072;\&#1056;&#1054;&#1044;&#1048;&#1058;&#1045;&#1051;&#1068;&#1057;&#1050;&#1054;&#1045;%20&#1057;&#1054;&#1041;&#1056;&#1040;&#1053;&#1048;&#1045;\&#1076;&#1080;&#1072;&#1075;&#1088;&#1072;&#1084;&#1084;&#1099;%20&#1042;&#1056;%20&#1082;%20&#1089;&#1072;&#1084;&#1086;&#1086;&#1094;&#1077;&#1085;&#1082;&#1077;%202013&#1075;&#1086;&#1076;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92;&#1083;&#1077;&#1096;&#1082;&#1072;\&#1056;&#1054;&#1044;&#1048;&#1058;&#1045;&#1051;&#1068;&#1057;&#1050;&#1054;&#1045;%20&#1057;&#1054;&#1041;&#1056;&#1040;&#1053;&#1048;&#1045;\&#1076;&#1080;&#1072;&#1075;&#1088;&#1072;&#1084;&#1084;&#1099;%20&#1042;&#1056;%20&#1082;%20&#1089;&#1072;&#1084;&#1086;&#1086;&#1094;&#1077;&#1085;&#1082;&#1077;%202013&#1075;&#1086;&#1076;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67</c:v>
                </c:pt>
              </c:numCache>
            </c:numRef>
          </c:val>
        </c:ser>
        <c:axId val="130538112"/>
        <c:axId val="131899776"/>
      </c:barChart>
      <c:catAx>
        <c:axId val="130538112"/>
        <c:scaling>
          <c:orientation val="minMax"/>
        </c:scaling>
        <c:axPos val="b"/>
        <c:numFmt formatCode="General" sourceLinked="1"/>
        <c:tickLblPos val="nextTo"/>
        <c:crossAx val="131899776"/>
        <c:crosses val="autoZero"/>
        <c:auto val="1"/>
        <c:lblAlgn val="ctr"/>
        <c:lblOffset val="100"/>
      </c:catAx>
      <c:valAx>
        <c:axId val="131899776"/>
        <c:scaling>
          <c:orientation val="minMax"/>
        </c:scaling>
        <c:axPos val="l"/>
        <c:majorGridlines/>
        <c:numFmt formatCode="General" sourceLinked="1"/>
        <c:tickLblPos val="nextTo"/>
        <c:crossAx val="130538112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612255472990564"/>
          <c:y val="0.20339016715798341"/>
          <c:w val="0.86530698472076606"/>
          <c:h val="0.58644164863885251"/>
        </c:manualLayout>
      </c:layout>
      <c:barChart>
        <c:barDir val="col"/>
        <c:grouping val="clustered"/>
        <c:ser>
          <c:idx val="0"/>
          <c:order val="0"/>
          <c:tx>
            <c:strRef>
              <c:f>Лист3!$B$260</c:f>
              <c:strCache>
                <c:ptCount val="1"/>
                <c:pt idx="0">
                  <c:v>удовлетворенность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Лист3!$C$254:$I$259</c:f>
              <c:strCache>
                <c:ptCount val="7"/>
                <c:pt idx="2">
                  <c:v>2019-2020</c:v>
                </c:pt>
                <c:pt idx="4">
                  <c:v>2020-2021</c:v>
                </c:pt>
                <c:pt idx="6">
                  <c:v>2021-2022</c:v>
                </c:pt>
              </c:strCache>
            </c:strRef>
          </c:cat>
          <c:val>
            <c:numRef>
              <c:f>Лист3!$C$260:$I$260</c:f>
              <c:numCache>
                <c:formatCode>General</c:formatCode>
                <c:ptCount val="7"/>
                <c:pt idx="2">
                  <c:v>3.15</c:v>
                </c:pt>
                <c:pt idx="4">
                  <c:v>3.08</c:v>
                </c:pt>
                <c:pt idx="6">
                  <c:v>3.1</c:v>
                </c:pt>
              </c:numCache>
            </c:numRef>
          </c:val>
        </c:ser>
        <c:axId val="111785472"/>
        <c:axId val="111787008"/>
      </c:barChart>
      <c:catAx>
        <c:axId val="1117854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787008"/>
        <c:crosses val="autoZero"/>
        <c:auto val="1"/>
        <c:lblAlgn val="ctr"/>
        <c:lblOffset val="100"/>
        <c:tickLblSkip val="1"/>
        <c:tickMarkSkip val="1"/>
      </c:catAx>
      <c:valAx>
        <c:axId val="11178700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785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5534005129331541"/>
          <c:y val="6.326049094360893E-2"/>
          <c:w val="0.68446710101117048"/>
          <c:h val="0.53041488560410399"/>
        </c:manualLayout>
      </c:layout>
      <c:barChart>
        <c:barDir val="col"/>
        <c:grouping val="clustered"/>
        <c:ser>
          <c:idx val="0"/>
          <c:order val="0"/>
          <c:tx>
            <c:strRef>
              <c:f>Лист3!$I$556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Лист3!$J$555:$O$555</c:f>
              <c:strCache>
                <c:ptCount val="6"/>
                <c:pt idx="0">
                  <c:v>отношение к учащимся</c:v>
                </c:pt>
                <c:pt idx="1">
                  <c:v>эффективность преподавания</c:v>
                </c:pt>
                <c:pt idx="2">
                  <c:v>соответствие потребностям</c:v>
                </c:pt>
                <c:pt idx="3">
                  <c:v>безопасность в ОУ</c:v>
                </c:pt>
                <c:pt idx="4">
                  <c:v>эффективность партнерства</c:v>
                </c:pt>
                <c:pt idx="5">
                  <c:v>отношение учащихся к ОУ</c:v>
                </c:pt>
              </c:strCache>
            </c:strRef>
          </c:cat>
          <c:val>
            <c:numRef>
              <c:f>Лист3!$J$556:$O$556</c:f>
              <c:numCache>
                <c:formatCode>0%</c:formatCode>
                <c:ptCount val="6"/>
                <c:pt idx="0">
                  <c:v>0.82000000000000062</c:v>
                </c:pt>
                <c:pt idx="1">
                  <c:v>0.62000000000000099</c:v>
                </c:pt>
                <c:pt idx="2">
                  <c:v>0.53</c:v>
                </c:pt>
                <c:pt idx="3">
                  <c:v>0.77000000000000113</c:v>
                </c:pt>
                <c:pt idx="4">
                  <c:v>0.70000000000000062</c:v>
                </c:pt>
                <c:pt idx="5">
                  <c:v>0.88</c:v>
                </c:pt>
              </c:numCache>
            </c:numRef>
          </c:val>
        </c:ser>
        <c:ser>
          <c:idx val="1"/>
          <c:order val="1"/>
          <c:tx>
            <c:strRef>
              <c:f>Лист3!$I$557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Лист3!$J$555:$O$555</c:f>
              <c:strCache>
                <c:ptCount val="6"/>
                <c:pt idx="0">
                  <c:v>отношение к учащимся</c:v>
                </c:pt>
                <c:pt idx="1">
                  <c:v>эффективность преподавания</c:v>
                </c:pt>
                <c:pt idx="2">
                  <c:v>соответствие потребностям</c:v>
                </c:pt>
                <c:pt idx="3">
                  <c:v>безопасность в ОУ</c:v>
                </c:pt>
                <c:pt idx="4">
                  <c:v>эффективность партнерства</c:v>
                </c:pt>
                <c:pt idx="5">
                  <c:v>отношение учащихся к ОУ</c:v>
                </c:pt>
              </c:strCache>
            </c:strRef>
          </c:cat>
          <c:val>
            <c:numRef>
              <c:f>Лист3!$J$557:$O$557</c:f>
              <c:numCache>
                <c:formatCode>0%</c:formatCode>
                <c:ptCount val="6"/>
                <c:pt idx="0">
                  <c:v>0.88</c:v>
                </c:pt>
                <c:pt idx="1">
                  <c:v>0.68</c:v>
                </c:pt>
                <c:pt idx="2">
                  <c:v>0.67000000000000126</c:v>
                </c:pt>
                <c:pt idx="3">
                  <c:v>0.88</c:v>
                </c:pt>
                <c:pt idx="4">
                  <c:v>0.74000000000000099</c:v>
                </c:pt>
                <c:pt idx="5">
                  <c:v>0.86000000000000065</c:v>
                </c:pt>
              </c:numCache>
            </c:numRef>
          </c:val>
        </c:ser>
        <c:dLbls>
          <c:showVal val="1"/>
        </c:dLbls>
        <c:axId val="113278976"/>
        <c:axId val="113280512"/>
      </c:barChart>
      <c:catAx>
        <c:axId val="1132789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3280512"/>
        <c:crosses val="autoZero"/>
        <c:auto val="1"/>
        <c:lblAlgn val="ctr"/>
        <c:lblOffset val="100"/>
        <c:tickLblSkip val="1"/>
        <c:tickMarkSkip val="1"/>
      </c:catAx>
      <c:valAx>
        <c:axId val="113280512"/>
        <c:scaling>
          <c:orientation val="minMax"/>
        </c:scaling>
        <c:axPos val="l"/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32789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760653704694678"/>
          <c:y val="0.27737302910128936"/>
          <c:w val="0.1294500080693797"/>
          <c:h val="0.104623126488751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9387824246476923E-2"/>
          <c:y val="0.22372918387378171"/>
          <c:w val="0.85102125619943692"/>
          <c:h val="0.62372984595114989"/>
        </c:manualLayout>
      </c:layout>
      <c:barChart>
        <c:barDir val="col"/>
        <c:grouping val="clustered"/>
        <c:ser>
          <c:idx val="0"/>
          <c:order val="0"/>
          <c:tx>
            <c:strRef>
              <c:f>Лист3!$F$356</c:f>
              <c:strCache>
                <c:ptCount val="1"/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Лист3!$G$355:$K$355</c:f>
              <c:strCache>
                <c:ptCount val="5"/>
                <c:pt idx="0">
                  <c:v>2019-2020</c:v>
                </c:pt>
                <c:pt idx="2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Лист3!$G$356:$K$356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Лист3!$F$357</c:f>
              <c:strCache>
                <c:ptCount val="1"/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Лист3!$G$355:$K$355</c:f>
              <c:strCache>
                <c:ptCount val="5"/>
                <c:pt idx="0">
                  <c:v>2019-2020</c:v>
                </c:pt>
                <c:pt idx="2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Лист3!$G$357:$K$357</c:f>
              <c:numCache>
                <c:formatCode>General</c:formatCode>
                <c:ptCount val="5"/>
                <c:pt idx="0">
                  <c:v>5.7</c:v>
                </c:pt>
                <c:pt idx="2">
                  <c:v>7.75</c:v>
                </c:pt>
                <c:pt idx="4">
                  <c:v>7.1</c:v>
                </c:pt>
              </c:numCache>
            </c:numRef>
          </c:val>
        </c:ser>
        <c:axId val="113310336"/>
        <c:axId val="113385856"/>
      </c:barChart>
      <c:catAx>
        <c:axId val="1133103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3385856"/>
        <c:crosses val="autoZero"/>
        <c:auto val="1"/>
        <c:lblAlgn val="ctr"/>
        <c:lblOffset val="100"/>
        <c:tickLblSkip val="1"/>
        <c:tickMarkSkip val="1"/>
      </c:catAx>
      <c:valAx>
        <c:axId val="11338585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33103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4285799989287045"/>
          <c:y val="0.46779732194492635"/>
          <c:w val="4.0816326530612408E-2"/>
          <c:h val="0.1389834067351753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dirty="0"/>
          </a:p>
        </c:rich>
      </c:tx>
      <c:layout>
        <c:manualLayout>
          <c:xMode val="edge"/>
          <c:yMode val="edge"/>
          <c:x val="0.26734715220558725"/>
          <c:y val="3.728813559322044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795928128914351E-2"/>
          <c:y val="0.22372918387378171"/>
          <c:w val="0.63469451001924393"/>
          <c:h val="0.62372984595114989"/>
        </c:manualLayout>
      </c:layout>
      <c:barChart>
        <c:barDir val="col"/>
        <c:grouping val="clustered"/>
        <c:ser>
          <c:idx val="0"/>
          <c:order val="0"/>
          <c:tx>
            <c:strRef>
              <c:f>Лист3!$B$391:$C$391</c:f>
              <c:strCache>
                <c:ptCount val="1"/>
                <c:pt idx="0">
                  <c:v>ДРУЖНЫМ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Лист3!$D$390:$F$390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Лист3!$D$391:$F$391</c:f>
              <c:numCache>
                <c:formatCode>General</c:formatCode>
                <c:ptCount val="3"/>
                <c:pt idx="0">
                  <c:v>80</c:v>
                </c:pt>
                <c:pt idx="1">
                  <c:v>100</c:v>
                </c:pt>
                <c:pt idx="2">
                  <c:v>95</c:v>
                </c:pt>
              </c:numCache>
            </c:numRef>
          </c:val>
        </c:ser>
        <c:ser>
          <c:idx val="1"/>
          <c:order val="1"/>
          <c:tx>
            <c:strRef>
              <c:f>Лист3!$B$392:$C$392</c:f>
              <c:strCache>
                <c:ptCount val="1"/>
                <c:pt idx="0">
                  <c:v>САМ ПО СЕБЕ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Лист3!$D$390:$F$390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Лист3!$D$392:$F$392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Лист3!$B$393:$C$393</c:f>
              <c:strCache>
                <c:ptCount val="1"/>
                <c:pt idx="0">
                  <c:v>НЕ ДРУЖНЫМ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Лист3!$D$390:$F$390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Лист3!$D$393:$F$393</c:f>
              <c:numCache>
                <c:formatCode>General</c:formatCode>
                <c:ptCount val="3"/>
                <c:pt idx="0">
                  <c:v>12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axId val="113420928"/>
        <c:axId val="128127360"/>
      </c:barChart>
      <c:catAx>
        <c:axId val="1134209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8127360"/>
        <c:crosses val="autoZero"/>
        <c:auto val="1"/>
        <c:lblAlgn val="ctr"/>
        <c:lblOffset val="100"/>
        <c:tickLblSkip val="1"/>
        <c:tickMarkSkip val="1"/>
      </c:catAx>
      <c:valAx>
        <c:axId val="128127360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34209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510277849698182"/>
          <c:y val="0.42711935584323141"/>
          <c:w val="0.22857166065073567"/>
          <c:h val="0.2169495084300909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dirty="0"/>
          </a:p>
        </c:rich>
      </c:tx>
      <c:layout>
        <c:manualLayout>
          <c:xMode val="edge"/>
          <c:yMode val="edge"/>
          <c:x val="0.27346969443132929"/>
          <c:y val="3.728813559322044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1836826208572267E-2"/>
          <c:y val="0.22372918387378171"/>
          <c:w val="0.61632714477752759"/>
          <c:h val="0.56610263192305332"/>
        </c:manualLayout>
      </c:layout>
      <c:barChart>
        <c:barDir val="col"/>
        <c:grouping val="clustered"/>
        <c:ser>
          <c:idx val="0"/>
          <c:order val="0"/>
          <c:tx>
            <c:strRef>
              <c:f>Лист3!$J$330:$K$330</c:f>
              <c:strCache>
                <c:ptCount val="1"/>
                <c:pt idx="0">
                  <c:v>самоуправление 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Лист3!$L$329:$P$329</c:f>
              <c:strCache>
                <c:ptCount val="5"/>
                <c:pt idx="0">
                  <c:v>2019-2020</c:v>
                </c:pt>
                <c:pt idx="2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Лист3!$L$330:$P$330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Лист3!$J$331:$K$331</c:f>
              <c:strCache>
                <c:ptCount val="1"/>
                <c:pt idx="0">
                  <c:v>по классу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Лист3!$L$329:$P$329</c:f>
              <c:strCache>
                <c:ptCount val="5"/>
                <c:pt idx="0">
                  <c:v>2019-2020</c:v>
                </c:pt>
                <c:pt idx="2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Лист3!$L$331:$P$331</c:f>
              <c:numCache>
                <c:formatCode>General</c:formatCode>
                <c:ptCount val="5"/>
                <c:pt idx="0">
                  <c:v>0.66000000000000125</c:v>
                </c:pt>
                <c:pt idx="2">
                  <c:v>0.61000000000000065</c:v>
                </c:pt>
                <c:pt idx="4">
                  <c:v>0.56999999999999995</c:v>
                </c:pt>
              </c:numCache>
            </c:numRef>
          </c:val>
        </c:ser>
        <c:ser>
          <c:idx val="2"/>
          <c:order val="2"/>
          <c:tx>
            <c:strRef>
              <c:f>Лист3!$J$332:$K$332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Лист3!$L$329:$P$329</c:f>
              <c:strCache>
                <c:ptCount val="5"/>
                <c:pt idx="0">
                  <c:v>2019-2020</c:v>
                </c:pt>
                <c:pt idx="2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Лист3!$L$332:$P$332</c:f>
              <c:numCache>
                <c:formatCode>General</c:formatCode>
                <c:ptCount val="5"/>
                <c:pt idx="0">
                  <c:v>0.73000000000000065</c:v>
                </c:pt>
                <c:pt idx="2">
                  <c:v>0.70000000000000062</c:v>
                </c:pt>
                <c:pt idx="4">
                  <c:v>0.60000000000000064</c:v>
                </c:pt>
              </c:numCache>
            </c:numRef>
          </c:val>
        </c:ser>
        <c:axId val="128175104"/>
        <c:axId val="128185088"/>
      </c:barChart>
      <c:catAx>
        <c:axId val="1281751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8185088"/>
        <c:crosses val="autoZero"/>
        <c:auto val="1"/>
        <c:lblAlgn val="ctr"/>
        <c:lblOffset val="100"/>
        <c:tickLblSkip val="1"/>
        <c:tickMarkSkip val="1"/>
      </c:catAx>
      <c:valAx>
        <c:axId val="12818508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81751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061301573280135"/>
          <c:y val="0.40000071177543545"/>
          <c:w val="0.25306142341491644"/>
          <c:h val="0.2169495084300909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dirty="0"/>
          </a:p>
        </c:rich>
      </c:tx>
      <c:layout>
        <c:manualLayout>
          <c:xMode val="edge"/>
          <c:yMode val="edge"/>
          <c:x val="0.20255782312925169"/>
          <c:y val="3.728813559322044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755119733657271"/>
          <c:y val="0.10048977422042557"/>
          <c:w val="0.65102105690076795"/>
          <c:h val="0.74696920854191684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Лист3!$M$392:$M$394</c:f>
              <c:strCache>
                <c:ptCount val="3"/>
                <c:pt idx="0">
                  <c:v>2-19-2020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Лист3!$N$392:$N$394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Лист3!$M$392:$M$394</c:f>
              <c:strCache>
                <c:ptCount val="3"/>
                <c:pt idx="0">
                  <c:v>2-19-2020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Лист3!$O$392:$O$394</c:f>
              <c:numCache>
                <c:formatCode>General</c:formatCode>
                <c:ptCount val="3"/>
                <c:pt idx="0">
                  <c:v>51.8</c:v>
                </c:pt>
                <c:pt idx="1">
                  <c:v>52.2</c:v>
                </c:pt>
                <c:pt idx="2">
                  <c:v>51.2</c:v>
                </c:pt>
              </c:numCache>
            </c:numRef>
          </c:val>
        </c:ser>
        <c:axId val="128211968"/>
        <c:axId val="128246528"/>
      </c:barChart>
      <c:catAx>
        <c:axId val="12821196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8246528"/>
        <c:crosses val="autoZero"/>
        <c:auto val="1"/>
        <c:lblAlgn val="ctr"/>
        <c:lblOffset val="100"/>
        <c:tickLblSkip val="1"/>
        <c:tickMarkSkip val="1"/>
      </c:catAx>
      <c:valAx>
        <c:axId val="1282465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8211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0873819392539303"/>
          <c:y val="6.326049094360893E-2"/>
          <c:w val="0.51456391990910566"/>
          <c:h val="0.64233729265818407"/>
        </c:manualLayout>
      </c:layout>
      <c:barChart>
        <c:barDir val="col"/>
        <c:grouping val="clustered"/>
        <c:ser>
          <c:idx val="0"/>
          <c:order val="0"/>
          <c:tx>
            <c:strRef>
              <c:f>Лист3!$J$18:$L$18</c:f>
              <c:strCache>
                <c:ptCount val="1"/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Лист3!$M$17:$O$17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Лист3!$M$18:$O$18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Лист3!$J$19:$L$19</c:f>
              <c:strCache>
                <c:ptCount val="1"/>
                <c:pt idx="0">
                  <c:v>охват%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Лист3!$M$17:$O$17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Лист3!$M$19:$O$19</c:f>
              <c:numCache>
                <c:formatCode>General</c:formatCode>
                <c:ptCount val="3"/>
                <c:pt idx="0">
                  <c:v>92</c:v>
                </c:pt>
                <c:pt idx="1">
                  <c:v>96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Лист3!$J$20:$L$20</c:f>
              <c:strCache>
                <c:ptCount val="1"/>
                <c:pt idx="0">
                  <c:v>число занимающихся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Лист3!$M$17:$O$17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Лист3!$M$20:$O$20</c:f>
              <c:numCache>
                <c:formatCode>General</c:formatCode>
                <c:ptCount val="3"/>
                <c:pt idx="0">
                  <c:v>62</c:v>
                </c:pt>
                <c:pt idx="1">
                  <c:v>64</c:v>
                </c:pt>
                <c:pt idx="2">
                  <c:v>66</c:v>
                </c:pt>
              </c:numCache>
            </c:numRef>
          </c:val>
        </c:ser>
        <c:dLbls>
          <c:showVal val="1"/>
        </c:dLbls>
        <c:axId val="128334080"/>
        <c:axId val="128352256"/>
      </c:barChart>
      <c:catAx>
        <c:axId val="1283340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8352256"/>
        <c:crosses val="autoZero"/>
        <c:auto val="1"/>
        <c:lblAlgn val="ctr"/>
        <c:lblOffset val="100"/>
        <c:tickMarkSkip val="1"/>
      </c:catAx>
      <c:valAx>
        <c:axId val="12835225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8334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dTable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110151279633762"/>
          <c:y val="0.30657010939326157"/>
          <c:w val="0.24595503231998941"/>
          <c:h val="0.1557180169997002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6795886824590733"/>
          <c:y val="5.128221179578512E-2"/>
          <c:w val="0.82687442828754465"/>
          <c:h val="0.72436124161546478"/>
        </c:manualLayout>
      </c:layout>
      <c:barChart>
        <c:barDir val="col"/>
        <c:grouping val="clustered"/>
        <c:ser>
          <c:idx val="0"/>
          <c:order val="0"/>
          <c:tx>
            <c:strRef>
              <c:f>Лист3!$C$58</c:f>
              <c:strCache>
                <c:ptCount val="1"/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Лист3!$D$56:$I$57</c:f>
              <c:strCache>
                <c:ptCount val="6"/>
                <c:pt idx="0">
                  <c:v>патриотизм</c:v>
                </c:pt>
                <c:pt idx="1">
                  <c:v>трудолюбие</c:v>
                </c:pt>
                <c:pt idx="2">
                  <c:v>любознательность</c:v>
                </c:pt>
                <c:pt idx="3">
                  <c:v>отношение к людям</c:v>
                </c:pt>
                <c:pt idx="4">
                  <c:v>отношение к себе, самодисциплина</c:v>
                </c:pt>
                <c:pt idx="5">
                  <c:v>средний балл</c:v>
                </c:pt>
              </c:strCache>
            </c:strRef>
          </c:cat>
          <c:val>
            <c:numRef>
              <c:f>Лист3!$D$58:$I$58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Лист3!$C$59</c:f>
              <c:strCache>
                <c:ptCount val="1"/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Лист3!$D$56:$I$57</c:f>
              <c:strCache>
                <c:ptCount val="6"/>
                <c:pt idx="0">
                  <c:v>патриотизм</c:v>
                </c:pt>
                <c:pt idx="1">
                  <c:v>трудолюбие</c:v>
                </c:pt>
                <c:pt idx="2">
                  <c:v>любознательность</c:v>
                </c:pt>
                <c:pt idx="3">
                  <c:v>отношение к людям</c:v>
                </c:pt>
                <c:pt idx="4">
                  <c:v>отношение к себе, самодисциплина</c:v>
                </c:pt>
                <c:pt idx="5">
                  <c:v>средний балл</c:v>
                </c:pt>
              </c:strCache>
            </c:strRef>
          </c:cat>
          <c:val>
            <c:numRef>
              <c:f>Лист3!$D$59:$I$59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Лист3!$C$60</c:f>
              <c:strCache>
                <c:ptCount val="1"/>
                <c:pt idx="0">
                  <c:v>2020-2021</c:v>
                </c:pt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Лист3!$D$56:$I$57</c:f>
              <c:strCache>
                <c:ptCount val="6"/>
                <c:pt idx="0">
                  <c:v>патриотизм</c:v>
                </c:pt>
                <c:pt idx="1">
                  <c:v>трудолюбие</c:v>
                </c:pt>
                <c:pt idx="2">
                  <c:v>любознательность</c:v>
                </c:pt>
                <c:pt idx="3">
                  <c:v>отношение к людям</c:v>
                </c:pt>
                <c:pt idx="4">
                  <c:v>отношение к себе, самодисциплина</c:v>
                </c:pt>
                <c:pt idx="5">
                  <c:v>средний балл</c:v>
                </c:pt>
              </c:strCache>
            </c:strRef>
          </c:cat>
          <c:val>
            <c:numRef>
              <c:f>Лист3!$D$60:$I$60</c:f>
              <c:numCache>
                <c:formatCode>General</c:formatCode>
                <c:ptCount val="6"/>
                <c:pt idx="0">
                  <c:v>2.36</c:v>
                </c:pt>
                <c:pt idx="1">
                  <c:v>2.23</c:v>
                </c:pt>
                <c:pt idx="2">
                  <c:v>2.3749999999999987</c:v>
                </c:pt>
                <c:pt idx="3">
                  <c:v>2.58</c:v>
                </c:pt>
                <c:pt idx="4">
                  <c:v>2.2400000000000002</c:v>
                </c:pt>
                <c:pt idx="5">
                  <c:v>2.3499999999999988</c:v>
                </c:pt>
              </c:numCache>
            </c:numRef>
          </c:val>
        </c:ser>
        <c:ser>
          <c:idx val="3"/>
          <c:order val="3"/>
          <c:tx>
            <c:strRef>
              <c:f>Лист3!$C$61</c:f>
              <c:strCache>
                <c:ptCount val="1"/>
                <c:pt idx="0">
                  <c:v>2021-2022</c:v>
                </c:pt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Лист3!$D$56:$I$57</c:f>
              <c:strCache>
                <c:ptCount val="6"/>
                <c:pt idx="0">
                  <c:v>патриотизм</c:v>
                </c:pt>
                <c:pt idx="1">
                  <c:v>трудолюбие</c:v>
                </c:pt>
                <c:pt idx="2">
                  <c:v>любознательность</c:v>
                </c:pt>
                <c:pt idx="3">
                  <c:v>отношение к людям</c:v>
                </c:pt>
                <c:pt idx="4">
                  <c:v>отношение к себе, самодисциплина</c:v>
                </c:pt>
                <c:pt idx="5">
                  <c:v>средний балл</c:v>
                </c:pt>
              </c:strCache>
            </c:strRef>
          </c:cat>
          <c:val>
            <c:numRef>
              <c:f>Лист3!$D$61:$I$61</c:f>
              <c:numCache>
                <c:formatCode>General</c:formatCode>
                <c:ptCount val="6"/>
                <c:pt idx="0">
                  <c:v>2.48</c:v>
                </c:pt>
                <c:pt idx="1">
                  <c:v>2.2000000000000002</c:v>
                </c:pt>
                <c:pt idx="2">
                  <c:v>2.4099999999999997</c:v>
                </c:pt>
                <c:pt idx="3">
                  <c:v>2.5499999999999998</c:v>
                </c:pt>
                <c:pt idx="4">
                  <c:v>2.13</c:v>
                </c:pt>
                <c:pt idx="5">
                  <c:v>2.25</c:v>
                </c:pt>
              </c:numCache>
            </c:numRef>
          </c:val>
        </c:ser>
        <c:axId val="128259200"/>
        <c:axId val="128260736"/>
      </c:barChart>
      <c:catAx>
        <c:axId val="128259200"/>
        <c:scaling>
          <c:orientation val="minMax"/>
        </c:scaling>
        <c:axPos val="b"/>
        <c:numFmt formatCode="General" sourceLinked="1"/>
        <c:tickLblPos val="nextTo"/>
        <c:crossAx val="128260736"/>
        <c:crosses val="autoZero"/>
        <c:auto val="1"/>
        <c:lblAlgn val="ctr"/>
        <c:lblOffset val="100"/>
      </c:catAx>
      <c:valAx>
        <c:axId val="128260736"/>
        <c:scaling>
          <c:orientation val="minMax"/>
        </c:scaling>
        <c:axPos val="l"/>
        <c:numFmt formatCode="General" sourceLinked="1"/>
        <c:tickLblPos val="nextTo"/>
        <c:crossAx val="12825920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1.2919896640826873E-2"/>
          <c:y val="0.37179588128407137"/>
          <c:w val="0.10335930876857445"/>
          <c:h val="0.30769331718150617"/>
        </c:manualLayout>
      </c:layout>
      <c:spPr>
        <a:noFill/>
        <a:ln w="25400">
          <a:noFill/>
        </a:ln>
      </c:spPr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3F7C6-AFC4-4EC3-9B12-0592223E7945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59BD1-D9D6-40E8-B620-4A0744D2B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52537-1DE3-4427-B252-ABB3C785BB71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C65F8-1029-42A6-A726-EADD2F593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65F8-1029-42A6-A726-EADD2F5931A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yspu.org/%D0%9A%D0%B0%D1%84%D0%B5%D0%B4%D1%80%D0%B0_%D0%BF%D0%B5%D0%B4%D0%B0%D0%B3%D0%BE%D0%B3%D0%B8%D1%87%D0%B5%D1%81%D0%BA%D0%B8%D1%85_%D1%82%D0%B5%D1%85%D0%BD%D0%BE%D0%BB%D0%BE%D0%B3%D0%B8%D0%B9" TargetMode="External"/><Relationship Id="rId2" Type="http://schemas.openxmlformats.org/officeDocument/2006/relationships/hyperlink" Target="http://iro.yar.ru/index.php?id=2821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43050"/>
            <a:ext cx="7498080" cy="3390904"/>
          </a:xfrm>
        </p:spPr>
        <p:txBody>
          <a:bodyPr/>
          <a:lstStyle/>
          <a:p>
            <a:pPr marL="12065" marR="5080" algn="ctr">
              <a:lnSpc>
                <a:spcPts val="4750"/>
              </a:lnSpc>
              <a:spcBef>
                <a:spcPts val="705"/>
              </a:spcBef>
              <a:buNone/>
            </a:pPr>
            <a:r>
              <a:rPr lang="ru-RU" b="1" dirty="0" smtClean="0">
                <a:latin typeface="Times New Roman"/>
                <a:cs typeface="Times New Roman"/>
              </a:rPr>
              <a:t>Публичный</a:t>
            </a:r>
            <a:r>
              <a:rPr lang="ru-RU" b="1" spc="-125" dirty="0" smtClean="0">
                <a:latin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cs typeface="Times New Roman"/>
              </a:rPr>
              <a:t>доклад</a:t>
            </a:r>
            <a:r>
              <a:rPr lang="ru-RU" b="1" spc="-120" dirty="0" smtClean="0">
                <a:latin typeface="Times New Roman"/>
                <a:cs typeface="Times New Roman"/>
              </a:rPr>
              <a:t> </a:t>
            </a:r>
            <a:r>
              <a:rPr lang="ru-RU" b="1" spc="-10" dirty="0" smtClean="0">
                <a:latin typeface="Times New Roman"/>
                <a:cs typeface="Times New Roman"/>
              </a:rPr>
              <a:t>директора</a:t>
            </a:r>
          </a:p>
          <a:p>
            <a:pPr marL="12065" marR="5080" algn="ctr">
              <a:lnSpc>
                <a:spcPts val="4750"/>
              </a:lnSpc>
              <a:spcBef>
                <a:spcPts val="705"/>
              </a:spcBef>
              <a:buNone/>
            </a:pPr>
            <a:r>
              <a:rPr lang="ru-RU" b="1" spc="-10" dirty="0" smtClean="0">
                <a:latin typeface="Times New Roman"/>
                <a:cs typeface="Times New Roman"/>
              </a:rPr>
              <a:t>Первомайской средней школы</a:t>
            </a:r>
            <a:endParaRPr lang="ru-RU" dirty="0" smtClean="0">
              <a:latin typeface="Times New Roman"/>
              <a:cs typeface="Times New Roman"/>
            </a:endParaRPr>
          </a:p>
          <a:p>
            <a:pPr marL="635" algn="ctr">
              <a:lnSpc>
                <a:spcPts val="4585"/>
              </a:lnSpc>
              <a:buNone/>
            </a:pPr>
            <a:r>
              <a:rPr lang="ru-RU" b="1" dirty="0" smtClean="0">
                <a:latin typeface="Times New Roman"/>
                <a:cs typeface="Times New Roman"/>
              </a:rPr>
              <a:t>за</a:t>
            </a:r>
            <a:r>
              <a:rPr lang="ru-RU" b="1" spc="-20" dirty="0" smtClean="0">
                <a:latin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cs typeface="Times New Roman"/>
              </a:rPr>
              <a:t>2021-2022</a:t>
            </a:r>
            <a:r>
              <a:rPr lang="ru-RU" b="1" spc="-45" dirty="0" smtClean="0">
                <a:latin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cs typeface="Times New Roman"/>
              </a:rPr>
              <a:t>учебный</a:t>
            </a:r>
            <a:r>
              <a:rPr lang="ru-RU" b="1" spc="-15" dirty="0" smtClean="0">
                <a:latin typeface="Times New Roman"/>
                <a:cs typeface="Times New Roman"/>
              </a:rPr>
              <a:t> </a:t>
            </a:r>
            <a:r>
              <a:rPr lang="ru-RU" b="1" spc="-25" dirty="0" smtClean="0">
                <a:latin typeface="Times New Roman"/>
                <a:cs typeface="Times New Roman"/>
              </a:rPr>
              <a:t>год</a:t>
            </a:r>
            <a:endParaRPr lang="ru-RU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Муниципальное общеобразовательное учреждение Первомайская средняя школа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357826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Директор школы: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Соколова Татьяна Анатольевна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AutoShape 2" descr="https://img1.liveinternet.ru/images/attach/d/3/155/587/155587143_5685413_kukoboy0001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6" name="Picture 4" descr="http://yaroslavl-news.net/img/20160803/85fc28cc26184a21f847f8d2c851f9d3.jpg"/>
          <p:cNvPicPr>
            <a:picLocks noChangeAspect="1" noChangeArrowheads="1"/>
          </p:cNvPicPr>
          <p:nvPr/>
        </p:nvPicPr>
        <p:blipFill>
          <a:blip r:embed="rId2"/>
          <a:srcRect b="8593"/>
          <a:stretch>
            <a:fillRect/>
          </a:stretch>
        </p:blipFill>
        <p:spPr bwMode="auto">
          <a:xfrm>
            <a:off x="0" y="4071918"/>
            <a:ext cx="4572000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Наши образовательные результаты </a:t>
            </a:r>
            <a:br>
              <a:rPr lang="ru-RU" sz="3200" dirty="0" smtClean="0"/>
            </a:br>
            <a:r>
              <a:rPr lang="ru-RU" sz="3200" dirty="0" smtClean="0"/>
              <a:t>за 2021-2022 </a:t>
            </a:r>
            <a:r>
              <a:rPr lang="ru-RU" sz="3200" dirty="0" err="1" smtClean="0"/>
              <a:t>уч</a:t>
            </a:r>
            <a:r>
              <a:rPr lang="ru-RU" sz="3200" dirty="0" smtClean="0"/>
              <a:t>. год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7" y="1571612"/>
          <a:ext cx="7858181" cy="4650666"/>
        </p:xfrm>
        <a:graphic>
          <a:graphicData uri="http://schemas.openxmlformats.org/drawingml/2006/table">
            <a:tbl>
              <a:tblPr/>
              <a:tblGrid>
                <a:gridCol w="6032556"/>
                <a:gridCol w="872836"/>
                <a:gridCol w="952789"/>
              </a:tblGrid>
              <a:tr h="930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marR="26035" algn="ctr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9-е</a:t>
                      </a:r>
                      <a:r>
                        <a:rPr lang="ru-RU" sz="18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marR="26035" algn="ctr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11-е</a:t>
                      </a:r>
                      <a:r>
                        <a:rPr lang="ru-RU" sz="18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44">
                <a:tc>
                  <a:txBody>
                    <a:bodyPr/>
                    <a:lstStyle/>
                    <a:p>
                      <a:pPr marL="4699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Общее</a:t>
                      </a:r>
                      <a:r>
                        <a:rPr lang="ru-RU" sz="18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8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выпускников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marR="2603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089">
                <a:tc>
                  <a:txBody>
                    <a:bodyPr/>
                    <a:lstStyle/>
                    <a:p>
                      <a:pPr marL="4699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8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r>
                        <a:rPr lang="ru-RU" sz="18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8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семейном</a:t>
                      </a:r>
                      <a:r>
                        <a:rPr lang="ru-RU" sz="18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44">
                <a:tc>
                  <a:txBody>
                    <a:bodyPr/>
                    <a:lstStyle/>
                    <a:p>
                      <a:pPr marL="4699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8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r>
                        <a:rPr lang="ru-RU" sz="18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8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ОВЗ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089">
                <a:tc>
                  <a:txBody>
                    <a:bodyPr/>
                    <a:lstStyle/>
                    <a:p>
                      <a:pPr marL="4699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8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обучающихся,</a:t>
                      </a:r>
                      <a:r>
                        <a:rPr lang="ru-RU" sz="18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получивших «зачет»</a:t>
                      </a:r>
                      <a:r>
                        <a:rPr lang="ru-RU" sz="1800" spc="-3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за</a:t>
                      </a:r>
                      <a:r>
                        <a:rPr lang="ru-RU" sz="18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итоговое собеседование/</a:t>
                      </a:r>
                      <a:r>
                        <a:rPr lang="ru-RU" sz="18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сочинение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marR="26035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089">
                <a:tc>
                  <a:txBody>
                    <a:bodyPr/>
                    <a:lstStyle/>
                    <a:p>
                      <a:pPr marL="4699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8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обучающихся,</a:t>
                      </a:r>
                      <a:r>
                        <a:rPr lang="ru-RU" sz="18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ru-RU" sz="18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допущенных</a:t>
                      </a:r>
                      <a:r>
                        <a:rPr lang="ru-RU" sz="18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8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ГИА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089">
                <a:tc>
                  <a:txBody>
                    <a:bodyPr/>
                    <a:lstStyle/>
                    <a:p>
                      <a:pPr marL="4699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8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обучающихся,</a:t>
                      </a:r>
                      <a:r>
                        <a:rPr lang="ru-RU" sz="18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проходивших</a:t>
                      </a:r>
                      <a:r>
                        <a:rPr lang="ru-RU" sz="18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процедуру</a:t>
                      </a:r>
                      <a:r>
                        <a:rPr lang="ru-RU" sz="1800" spc="-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ГИА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marR="2603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089">
                <a:tc>
                  <a:txBody>
                    <a:bodyPr/>
                    <a:lstStyle/>
                    <a:p>
                      <a:pPr marL="4699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800" spc="-3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обучающихся,</a:t>
                      </a:r>
                      <a:r>
                        <a:rPr lang="ru-RU" sz="18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получивших</a:t>
                      </a:r>
                      <a:r>
                        <a:rPr lang="ru-RU" sz="18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аттестат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marR="26035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Результаты итоговой аттестации выпускников за курс основной школы</a:t>
            </a:r>
            <a:endParaRPr lang="ru-RU" sz="2800" dirty="0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1" y="1714488"/>
          <a:ext cx="8858279" cy="3042920"/>
        </p:xfrm>
        <a:graphic>
          <a:graphicData uri="http://schemas.openxmlformats.org/drawingml/2006/table">
            <a:tbl>
              <a:tblPr/>
              <a:tblGrid>
                <a:gridCol w="857224"/>
                <a:gridCol w="1255558"/>
                <a:gridCol w="673268"/>
                <a:gridCol w="646696"/>
                <a:gridCol w="817969"/>
                <a:gridCol w="964227"/>
                <a:gridCol w="1000132"/>
                <a:gridCol w="1231539"/>
                <a:gridCol w="1411666"/>
              </a:tblGrid>
              <a:tr h="99166">
                <a:tc rowSpan="2">
                  <a:txBody>
                    <a:bodyPr/>
                    <a:lstStyle/>
                    <a:p>
                      <a:pPr marL="270510" marR="26670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16840" marR="109220" indent="127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Предметы,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выносимые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200" spc="-29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экзамен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 marR="66040" indent="63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л-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во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обу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чающ</a:t>
                      </a:r>
                      <a:r>
                        <a:rPr lang="ru-RU" sz="1200" spc="-28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ихс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2669540" marR="266636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Итоги</a:t>
                      </a:r>
                      <a:r>
                        <a:rPr lang="ru-RU" sz="12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экзаменов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3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2555" marR="1162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сдали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экзамен</a:t>
                      </a:r>
                      <a:r>
                        <a:rPr lang="ru-RU" sz="1200" spc="-2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61595" indent="63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сдали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экзамен</a:t>
                      </a:r>
                      <a:r>
                        <a:rPr lang="ru-RU" sz="1200" spc="-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</a:p>
                    <a:p>
                      <a:pPr marL="293370" marR="28638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3510" marR="138430" indent="-25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сдали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экзамен</a:t>
                      </a:r>
                      <a:r>
                        <a:rPr lang="ru-RU" sz="1200" spc="-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</a:p>
                    <a:p>
                      <a:pPr marL="367665" marR="3632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5585" marR="207645" indent="-2159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ru-RU" sz="1200" spc="-7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сдали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экзамен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3515" marR="18351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успешность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7035" marR="40322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r>
                        <a:rPr lang="ru-RU" sz="120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66">
                <a:tc rowSpan="6">
                  <a:txBody>
                    <a:bodyPr/>
                    <a:lstStyle/>
                    <a:p>
                      <a:pPr marL="6794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Русский</a:t>
                      </a:r>
                      <a:r>
                        <a:rPr lang="ru-RU" sz="12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язык</a:t>
                      </a:r>
                    </a:p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3515" marR="17970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5130" marR="4032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5130" marR="4032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3515" marR="17970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5130" marR="4032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3515" marR="180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5130" marR="4032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3515" marR="180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5130" marR="4032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</a:p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3515" marR="180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5130" marR="4032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42844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ЕГЭ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357298"/>
          <a:ext cx="7715304" cy="3063137"/>
        </p:xfrm>
        <a:graphic>
          <a:graphicData uri="http://schemas.openxmlformats.org/drawingml/2006/table">
            <a:tbl>
              <a:tblPr/>
              <a:tblGrid>
                <a:gridCol w="1599474"/>
                <a:gridCol w="1317408"/>
                <a:gridCol w="1599474"/>
                <a:gridCol w="1599474"/>
                <a:gridCol w="1599474"/>
              </a:tblGrid>
              <a:tr h="244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0" marR="45974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85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Русский</a:t>
                      </a:r>
                    </a:p>
                    <a:p>
                      <a:pPr marL="67945" marR="22415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язык/русский язык</a:t>
                      </a:r>
                      <a:r>
                        <a:rPr lang="ru-RU" sz="1400" spc="-2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(база)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0" marR="45974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943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72/3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943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786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(профильная)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0" marR="45974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93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r>
                        <a:rPr lang="ru-RU" sz="14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(базовая)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93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0" marR="45974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93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0" marR="45974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93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0" marR="45974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619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93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93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0" marR="45974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93"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3880" marR="55880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Востребованность</a:t>
            </a:r>
            <a:r>
              <a:rPr lang="ru-RU" dirty="0" smtClean="0"/>
              <a:t> выпускников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5" y="1571612"/>
          <a:ext cx="8715440" cy="3647985"/>
        </p:xfrm>
        <a:graphic>
          <a:graphicData uri="http://schemas.openxmlformats.org/drawingml/2006/table">
            <a:tbl>
              <a:tblPr/>
              <a:tblGrid>
                <a:gridCol w="1478162"/>
                <a:gridCol w="25400"/>
                <a:gridCol w="1079643"/>
                <a:gridCol w="1633910"/>
                <a:gridCol w="668807"/>
                <a:gridCol w="1043437"/>
                <a:gridCol w="1643074"/>
                <a:gridCol w="1143007"/>
              </a:tblGrid>
              <a:tr h="327717">
                <a:tc rowSpan="2">
                  <a:txBody>
                    <a:bodyPr/>
                    <a:lstStyle/>
                    <a:p>
                      <a:pPr marL="46990" marR="55880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r>
                        <a:rPr lang="ru-RU" sz="12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выпуска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46990" algn="ctr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Основная</a:t>
                      </a:r>
                      <a:r>
                        <a:rPr lang="ru-RU" sz="12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школа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6355" algn="ctr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Средняя</a:t>
                      </a:r>
                      <a:r>
                        <a:rPr lang="ru-RU" sz="12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школа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4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 marR="5969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Перешли</a:t>
                      </a:r>
                      <a:r>
                        <a:rPr lang="ru-RU" sz="1200" b="1" spc="-7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spc="-7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8260" marR="5969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-285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8260" marR="5969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10-й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r>
                        <a:rPr lang="ru-RU" sz="12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школы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 marR="144145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Поступили в</a:t>
                      </a:r>
                      <a:r>
                        <a:rPr lang="ru-RU" sz="12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профессиональную </a:t>
                      </a:r>
                      <a:r>
                        <a:rPr lang="ru-RU" sz="1200" b="1" spc="-29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 marR="7366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Поступили</a:t>
                      </a:r>
                      <a:r>
                        <a:rPr lang="ru-RU" sz="1200" b="1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spc="-285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marL="48260" marR="7366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вузы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 marR="14224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Поступили в</a:t>
                      </a:r>
                      <a:r>
                        <a:rPr lang="ru-RU" sz="12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профессиональную</a:t>
                      </a:r>
                      <a:r>
                        <a:rPr lang="ru-RU" sz="1200" b="1" spc="-2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spc="-29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48260" marR="14224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895" marR="94615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Устроились</a:t>
                      </a:r>
                      <a:r>
                        <a:rPr lang="ru-RU" sz="1200" b="1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spc="-285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8895" marR="94615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200" b="1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работу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17">
                <a:tc>
                  <a:txBody>
                    <a:bodyPr/>
                    <a:lstStyle/>
                    <a:p>
                      <a:pPr marL="4699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80">
                <a:tc>
                  <a:txBody>
                    <a:bodyPr/>
                    <a:lstStyle/>
                    <a:p>
                      <a:pPr marL="4699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17">
                <a:tc>
                  <a:txBody>
                    <a:bodyPr/>
                    <a:lstStyle/>
                    <a:p>
                      <a:pPr marL="4699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17">
                <a:tc>
                  <a:txBody>
                    <a:bodyPr/>
                    <a:lstStyle/>
                    <a:p>
                      <a:pPr marL="4699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Востребованность выпускников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Олимпиадное движение в школе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32890" y="1879282"/>
          <a:ext cx="6078220" cy="3995928"/>
        </p:xfrm>
        <a:graphic>
          <a:graphicData uri="http://schemas.openxmlformats.org/drawingml/2006/table">
            <a:tbl>
              <a:tblPr/>
              <a:tblGrid>
                <a:gridCol w="1753226"/>
                <a:gridCol w="2298709"/>
                <a:gridCol w="202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Победитель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Призер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Соколова Елизавета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Бородкина Александра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Бородкина Александра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Савельева Полина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Экология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Петухова Екатерина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latin typeface="Calibri"/>
                          <a:ea typeface="Times New Roman"/>
                          <a:cs typeface="Times New Roman"/>
                        </a:rPr>
                        <a:t>Сизова</a:t>
                      </a: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 Ксения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Дружинина Кира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Позднякова Анна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Соколова Диана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Савельева Елизавета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Соколова Елизавета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Дружинина Кира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Петухова Екатерина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Соколова Диана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ОБЖ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Соколова Елизавета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latin typeface="Calibri"/>
                          <a:ea typeface="Times New Roman"/>
                          <a:cs typeface="Times New Roman"/>
                        </a:rPr>
                        <a:t>Подлипаева</a:t>
                      </a: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 Светлана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Бородкина Александра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Бородкина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Александра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85918" y="1142984"/>
            <a:ext cx="5572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Итоги Всероссийской олимпиады школьников,</a:t>
            </a:r>
            <a:endParaRPr lang="ru-RU" sz="11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муниципальный этап в 2021 году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4"/>
          <a:ext cx="8229600" cy="6056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0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Группа здоровья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уч.год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1/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 уч.год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2/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уч.год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группа, чел.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11/15%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26/38%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19/28%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II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группа, чел.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60/82%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40/59%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45/67%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59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Заболеваемость, чел.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Опорно – двигательная система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6/8%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6/5%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Нарушение органов зрения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6/8%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4/5%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5/7%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59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болевших, чел.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Кол-во болевших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29/40%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37/54%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59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физического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развития, чел.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норма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61/83%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56/82%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Имеющих отклонение всего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Дефицит массы тела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Избыток масса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Низкий рост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Здоровье обучающихся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Дополнительное образование</a:t>
            </a:r>
            <a:br>
              <a:rPr lang="ru-RU" dirty="0" smtClean="0"/>
            </a:br>
            <a:r>
              <a:rPr lang="ru-RU" dirty="0" smtClean="0"/>
              <a:t> в школе</a:t>
            </a:r>
            <a:endParaRPr lang="ru-RU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71736" y="1571612"/>
            <a:ext cx="4643470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229600" cy="640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i="1" smtClean="0">
                <a:solidFill>
                  <a:srgbClr val="002060"/>
                </a:solidFill>
              </a:rPr>
              <a:t>Целью воспитательной деятельности </a:t>
            </a:r>
            <a:r>
              <a:rPr lang="ru-RU" sz="2400" smtClean="0">
                <a:solidFill>
                  <a:srgbClr val="002060"/>
                </a:solidFill>
              </a:rPr>
              <a:t>в 2021-2022 учебном году было создание условий для становления всесторонне развитой личности с активной жизненной позицией, способной к самоанализу и рефлексии, умеющей ориентироваться в окружающем социуме, принимать решения и отвечать за свои поступки.</a:t>
            </a:r>
          </a:p>
          <a:p>
            <a:pPr eaLnBrk="1" hangingPunct="1">
              <a:buFontTx/>
              <a:buNone/>
            </a:pPr>
            <a:endParaRPr lang="ru-RU" sz="240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r>
              <a:rPr lang="ru-RU" sz="2400" b="1" i="1" smtClean="0">
                <a:solidFill>
                  <a:srgbClr val="002060"/>
                </a:solidFill>
              </a:rPr>
              <a:t>Задачи воспитательной деятельности:</a:t>
            </a:r>
            <a:endParaRPr lang="ru-RU" sz="240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002060"/>
                </a:solidFill>
              </a:rPr>
              <a:t>*создание внутренней и внешней  среды школы, способствующей развитию гармонично развитой личности с высокоразвитым чувством патриотизма;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002060"/>
                </a:solidFill>
              </a:rPr>
              <a:t>*совершенствование работы, направленной на сохранение и укрепление здоровья обучающихся и привитие им навыков здорового образа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smtClean="0"/>
              <a:t>Удовлетворенность обучающихся деятельностью ОУ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smtClean="0"/>
              <a:t>Анкетирование учащихся «Оценка некоторых сторон школьной жизни»</a:t>
            </a:r>
          </a:p>
        </p:txBody>
      </p:sp>
      <p:graphicFrame>
        <p:nvGraphicFramePr>
          <p:cNvPr id="5" name="Chart 17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90616"/>
            <a:ext cx="7858180" cy="514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lang="ru-RU" sz="2800" b="1" spc="-3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Подготовлен</a:t>
            </a:r>
            <a:r>
              <a:rPr lang="ru-RU" sz="2800" b="1" spc="-55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по</a:t>
            </a:r>
            <a:r>
              <a:rPr lang="ru-RU" sz="2800" spc="-70" dirty="0" smtClean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итогам</a:t>
            </a:r>
            <a:r>
              <a:rPr lang="ru-RU" sz="2800" spc="-55" dirty="0" smtClean="0">
                <a:latin typeface="Times New Roman"/>
                <a:cs typeface="Times New Roman"/>
              </a:rPr>
              <a:t> </a:t>
            </a:r>
            <a:r>
              <a:rPr lang="ru-RU" sz="2800" b="1" spc="-20" dirty="0" smtClean="0">
                <a:latin typeface="Times New Roman"/>
                <a:cs typeface="Times New Roman"/>
              </a:rPr>
              <a:t>2021-</a:t>
            </a:r>
            <a:r>
              <a:rPr lang="ru-RU" sz="2800" b="1" dirty="0" smtClean="0">
                <a:latin typeface="Times New Roman"/>
                <a:cs typeface="Times New Roman"/>
              </a:rPr>
              <a:t>2022</a:t>
            </a:r>
            <a:r>
              <a:rPr lang="ru-RU" sz="2800" b="1" spc="-60" dirty="0" smtClean="0">
                <a:latin typeface="Times New Roman"/>
                <a:cs typeface="Times New Roman"/>
              </a:rPr>
              <a:t> </a:t>
            </a:r>
            <a:r>
              <a:rPr lang="ru-RU" sz="2800" spc="-10" dirty="0" smtClean="0">
                <a:latin typeface="Times New Roman"/>
                <a:cs typeface="Times New Roman"/>
              </a:rPr>
              <a:t>учебного</a:t>
            </a:r>
            <a:r>
              <a:rPr lang="ru-RU" sz="2800" spc="-90" dirty="0" smtClean="0">
                <a:latin typeface="Times New Roman"/>
                <a:cs typeface="Times New Roman"/>
              </a:rPr>
              <a:t> </a:t>
            </a:r>
            <a:r>
              <a:rPr lang="ru-RU" sz="2800" spc="-10" dirty="0" smtClean="0">
                <a:latin typeface="Times New Roman"/>
                <a:cs typeface="Times New Roman"/>
              </a:rPr>
              <a:t>года</a:t>
            </a:r>
            <a:r>
              <a:rPr lang="ru-RU" sz="2800" spc="-70" dirty="0" smtClean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и</a:t>
            </a:r>
            <a:r>
              <a:rPr lang="ru-RU" sz="2800" spc="-75" dirty="0" smtClean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адресован,</a:t>
            </a:r>
            <a:r>
              <a:rPr lang="ru-RU" sz="2800" spc="-50" dirty="0" smtClean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прежде</a:t>
            </a:r>
            <a:r>
              <a:rPr lang="ru-RU" sz="2800" spc="-65" dirty="0" smtClean="0">
                <a:latin typeface="Times New Roman"/>
                <a:cs typeface="Times New Roman"/>
              </a:rPr>
              <a:t> </a:t>
            </a:r>
            <a:r>
              <a:rPr lang="ru-RU" sz="2800" spc="-10" dirty="0" smtClean="0">
                <a:latin typeface="Times New Roman"/>
                <a:cs typeface="Times New Roman"/>
              </a:rPr>
              <a:t>всего:</a:t>
            </a:r>
            <a:endParaRPr lang="ru-RU" sz="2800" dirty="0" smtClean="0">
              <a:latin typeface="Times New Roman"/>
              <a:cs typeface="Times New Roman"/>
            </a:endParaRPr>
          </a:p>
          <a:p>
            <a:pPr marL="459105" indent="-229235">
              <a:lnSpc>
                <a:spcPct val="100000"/>
              </a:lnSpc>
              <a:spcBef>
                <a:spcPts val="1065"/>
              </a:spcBef>
              <a:buChar char="•"/>
              <a:tabLst>
                <a:tab pos="459105" algn="l"/>
                <a:tab pos="459740" algn="l"/>
              </a:tabLst>
            </a:pPr>
            <a:r>
              <a:rPr lang="ru-RU" sz="2000" dirty="0" smtClean="0">
                <a:latin typeface="Times New Roman"/>
                <a:cs typeface="Times New Roman"/>
              </a:rPr>
              <a:t>родителям</a:t>
            </a:r>
            <a:r>
              <a:rPr lang="ru-RU" sz="2000" spc="-8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и</a:t>
            </a:r>
            <a:r>
              <a:rPr lang="ru-RU" sz="2000" spc="-65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законным</a:t>
            </a:r>
            <a:r>
              <a:rPr lang="ru-RU" sz="2000" spc="-6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представителям</a:t>
            </a:r>
            <a:r>
              <a:rPr lang="ru-RU" sz="2000" spc="-80" dirty="0" smtClean="0">
                <a:latin typeface="Times New Roman"/>
                <a:cs typeface="Times New Roman"/>
              </a:rPr>
              <a:t> </a:t>
            </a:r>
            <a:r>
              <a:rPr lang="ru-RU" sz="2000" spc="-10" dirty="0" smtClean="0">
                <a:latin typeface="Times New Roman"/>
                <a:cs typeface="Times New Roman"/>
              </a:rPr>
              <a:t>обучающихся</a:t>
            </a:r>
            <a:r>
              <a:rPr lang="ru-RU" sz="2000" spc="-80" dirty="0" smtClean="0">
                <a:latin typeface="Times New Roman"/>
                <a:cs typeface="Times New Roman"/>
              </a:rPr>
              <a:t> </a:t>
            </a:r>
            <a:r>
              <a:rPr lang="ru-RU" sz="2000" spc="-10" dirty="0" smtClean="0">
                <a:latin typeface="Times New Roman"/>
                <a:cs typeface="Times New Roman"/>
              </a:rPr>
              <a:t>школы,</a:t>
            </a:r>
            <a:endParaRPr lang="ru-RU" sz="2000" dirty="0" smtClean="0">
              <a:latin typeface="Times New Roman"/>
              <a:cs typeface="Times New Roman"/>
            </a:endParaRPr>
          </a:p>
          <a:p>
            <a:pPr marL="459105" marR="6985" indent="-228600">
              <a:lnSpc>
                <a:spcPts val="2080"/>
              </a:lnSpc>
              <a:spcBef>
                <a:spcPts val="600"/>
              </a:spcBef>
              <a:tabLst>
                <a:tab pos="459105" algn="l"/>
                <a:tab pos="459740" algn="l"/>
                <a:tab pos="2440305" algn="l"/>
                <a:tab pos="3793490" algn="l"/>
                <a:tab pos="4671695" algn="l"/>
                <a:tab pos="4954905" algn="l"/>
                <a:tab pos="6936105" algn="l"/>
                <a:tab pos="8356600" algn="l"/>
                <a:tab pos="9592310" algn="l"/>
              </a:tabLst>
            </a:pPr>
            <a:r>
              <a:rPr lang="ru-RU" sz="2000" spc="-10" dirty="0" smtClean="0">
                <a:latin typeface="Times New Roman"/>
                <a:cs typeface="Times New Roman"/>
              </a:rPr>
              <a:t>педагогическому</a:t>
            </a:r>
            <a:r>
              <a:rPr lang="ru-RU" sz="2000" dirty="0" smtClean="0">
                <a:latin typeface="Times New Roman"/>
                <a:cs typeface="Times New Roman"/>
              </a:rPr>
              <a:t>	</a:t>
            </a:r>
            <a:r>
              <a:rPr lang="ru-RU" sz="2000" spc="-10" dirty="0" smtClean="0">
                <a:latin typeface="Times New Roman"/>
                <a:cs typeface="Times New Roman"/>
              </a:rPr>
              <a:t>коллективу</a:t>
            </a:r>
            <a:r>
              <a:rPr lang="ru-RU" sz="2000" dirty="0" smtClean="0">
                <a:latin typeface="Times New Roman"/>
                <a:cs typeface="Times New Roman"/>
              </a:rPr>
              <a:t>	</a:t>
            </a:r>
            <a:r>
              <a:rPr lang="ru-RU" sz="2000" spc="-10" dirty="0" smtClean="0">
                <a:latin typeface="Times New Roman"/>
                <a:cs typeface="Times New Roman"/>
              </a:rPr>
              <a:t>школы</a:t>
            </a:r>
            <a:r>
              <a:rPr lang="ru-RU" sz="2000" dirty="0" smtClean="0">
                <a:latin typeface="Times New Roman"/>
                <a:cs typeface="Times New Roman"/>
              </a:rPr>
              <a:t>	</a:t>
            </a:r>
            <a:r>
              <a:rPr lang="ru-RU" sz="2000" spc="-50" dirty="0" smtClean="0">
                <a:latin typeface="Times New Roman"/>
                <a:cs typeface="Times New Roman"/>
              </a:rPr>
              <a:t>и</a:t>
            </a:r>
            <a:r>
              <a:rPr lang="ru-RU" sz="2000" dirty="0" smtClean="0">
                <a:latin typeface="Times New Roman"/>
                <a:cs typeface="Times New Roman"/>
              </a:rPr>
              <a:t>	</a:t>
            </a:r>
            <a:r>
              <a:rPr lang="ru-RU" sz="2000" spc="-10" dirty="0" smtClean="0">
                <a:latin typeface="Times New Roman"/>
                <a:cs typeface="Times New Roman"/>
              </a:rPr>
              <a:t>педагогическому</a:t>
            </a:r>
            <a:r>
              <a:rPr lang="ru-RU" sz="2000" dirty="0" smtClean="0">
                <a:latin typeface="Times New Roman"/>
                <a:cs typeface="Times New Roman"/>
              </a:rPr>
              <a:t>	</a:t>
            </a:r>
            <a:r>
              <a:rPr lang="ru-RU" sz="2000" spc="-10" dirty="0" smtClean="0">
                <a:latin typeface="Times New Roman"/>
                <a:cs typeface="Times New Roman"/>
              </a:rPr>
              <a:t>сообществу</a:t>
            </a:r>
            <a:r>
              <a:rPr lang="ru-RU" sz="2000" dirty="0" smtClean="0">
                <a:latin typeface="Times New Roman"/>
                <a:cs typeface="Times New Roman"/>
              </a:rPr>
              <a:t>	</a:t>
            </a:r>
            <a:r>
              <a:rPr lang="ru-RU" sz="2000" spc="-10" dirty="0" smtClean="0">
                <a:latin typeface="Times New Roman"/>
                <a:cs typeface="Times New Roman"/>
              </a:rPr>
              <a:t>муниципальной</a:t>
            </a:r>
            <a:r>
              <a:rPr lang="ru-RU" sz="2000" dirty="0" smtClean="0">
                <a:latin typeface="Times New Roman"/>
                <a:cs typeface="Times New Roman"/>
              </a:rPr>
              <a:t>	</a:t>
            </a:r>
            <a:r>
              <a:rPr lang="ru-RU" sz="2000" spc="-10" dirty="0" smtClean="0">
                <a:latin typeface="Times New Roman"/>
                <a:cs typeface="Times New Roman"/>
              </a:rPr>
              <a:t>системы образования,</a:t>
            </a:r>
            <a:endParaRPr lang="ru-RU" sz="2000" dirty="0" smtClean="0">
              <a:latin typeface="Times New Roman"/>
              <a:cs typeface="Times New Roman"/>
            </a:endParaRPr>
          </a:p>
          <a:p>
            <a:pPr marL="459105" indent="-229235">
              <a:lnSpc>
                <a:spcPct val="100000"/>
              </a:lnSpc>
              <a:spcBef>
                <a:spcPts val="110"/>
              </a:spcBef>
              <a:buChar char="•"/>
              <a:tabLst>
                <a:tab pos="459105" algn="l"/>
                <a:tab pos="459740" algn="l"/>
              </a:tabLst>
            </a:pPr>
            <a:r>
              <a:rPr lang="ru-RU" sz="2000" dirty="0" smtClean="0">
                <a:latin typeface="Times New Roman"/>
                <a:cs typeface="Times New Roman"/>
              </a:rPr>
              <a:t>социальным</a:t>
            </a:r>
            <a:r>
              <a:rPr lang="ru-RU" sz="2000" spc="-3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партнерам</a:t>
            </a:r>
            <a:r>
              <a:rPr lang="ru-RU" sz="2000" spc="-5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и</a:t>
            </a:r>
            <a:r>
              <a:rPr lang="ru-RU" sz="2000" spc="-25" dirty="0" smtClean="0">
                <a:latin typeface="Times New Roman"/>
                <a:cs typeface="Times New Roman"/>
              </a:rPr>
              <a:t> </a:t>
            </a:r>
            <a:r>
              <a:rPr lang="ru-RU" sz="2000" spc="-60" dirty="0" smtClean="0">
                <a:latin typeface="Times New Roman"/>
                <a:cs typeface="Times New Roman"/>
              </a:rPr>
              <a:t> </a:t>
            </a:r>
            <a:r>
              <a:rPr lang="ru-RU" sz="2000" spc="-10" dirty="0" smtClean="0">
                <a:latin typeface="Times New Roman"/>
                <a:cs typeface="Times New Roman"/>
              </a:rPr>
              <a:t>общественности.</a:t>
            </a:r>
            <a:endParaRPr lang="ru-RU" sz="20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Доклад</a:t>
            </a:r>
            <a:r>
              <a:rPr lang="ru-RU" sz="2800" b="1" spc="-85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800" b="1" spc="-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содержит:</a:t>
            </a:r>
            <a:endParaRPr lang="ru-RU" sz="2800" dirty="0" smtClean="0">
              <a:latin typeface="Times New Roman"/>
              <a:cs typeface="Times New Roman"/>
            </a:endParaRPr>
          </a:p>
          <a:p>
            <a:pPr marL="459105" marR="5080" indent="-228600" algn="just">
              <a:lnSpc>
                <a:spcPct val="86800"/>
              </a:lnSpc>
              <a:spcBef>
                <a:spcPts val="1360"/>
              </a:spcBef>
              <a:buChar char="•"/>
              <a:tabLst>
                <a:tab pos="459740" algn="l"/>
              </a:tabLst>
            </a:pPr>
            <a:r>
              <a:rPr lang="ru-RU" sz="2000" dirty="0" smtClean="0">
                <a:latin typeface="Times New Roman"/>
                <a:cs typeface="Times New Roman"/>
              </a:rPr>
              <a:t>информацию</a:t>
            </a:r>
            <a:r>
              <a:rPr lang="ru-RU" sz="2000" spc="16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о</a:t>
            </a:r>
            <a:r>
              <a:rPr lang="ru-RU" sz="2000" spc="19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результатах</a:t>
            </a:r>
            <a:r>
              <a:rPr lang="ru-RU" sz="2000" spc="185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деятельности</a:t>
            </a:r>
            <a:r>
              <a:rPr lang="ru-RU" sz="2000" spc="18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школы</a:t>
            </a:r>
            <a:r>
              <a:rPr lang="ru-RU" sz="2000" spc="18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за</a:t>
            </a:r>
            <a:r>
              <a:rPr lang="ru-RU" sz="2000" spc="19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прошедший</a:t>
            </a:r>
            <a:r>
              <a:rPr lang="ru-RU" sz="2000" spc="18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учебный</a:t>
            </a:r>
            <a:r>
              <a:rPr lang="ru-RU" sz="2000" spc="185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год,</a:t>
            </a:r>
            <a:r>
              <a:rPr lang="ru-RU" sz="2000" spc="190" dirty="0" smtClean="0">
                <a:latin typeface="Times New Roman"/>
                <a:cs typeface="Times New Roman"/>
              </a:rPr>
              <a:t> </a:t>
            </a:r>
            <a:r>
              <a:rPr lang="ru-RU" sz="2000" spc="-10" dirty="0" smtClean="0">
                <a:latin typeface="Times New Roman"/>
                <a:cs typeface="Times New Roman"/>
              </a:rPr>
              <a:t>полученную </a:t>
            </a:r>
            <a:r>
              <a:rPr lang="ru-RU" sz="2000" dirty="0" smtClean="0">
                <a:latin typeface="Times New Roman"/>
                <a:cs typeface="Times New Roman"/>
              </a:rPr>
              <a:t>на</a:t>
            </a:r>
            <a:r>
              <a:rPr lang="ru-RU" sz="2000" spc="409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основании</a:t>
            </a:r>
            <a:r>
              <a:rPr lang="ru-RU" sz="2000" spc="425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статистических</a:t>
            </a:r>
            <a:r>
              <a:rPr lang="ru-RU" sz="2000" spc="43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и</a:t>
            </a:r>
            <a:r>
              <a:rPr lang="ru-RU" sz="2000" spc="409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аналитических</a:t>
            </a:r>
            <a:r>
              <a:rPr lang="ru-RU" sz="2000" spc="43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данных</a:t>
            </a:r>
            <a:r>
              <a:rPr lang="ru-RU" sz="2000" spc="425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школы,</a:t>
            </a:r>
            <a:r>
              <a:rPr lang="ru-RU" sz="2000" spc="425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данных</a:t>
            </a:r>
            <a:r>
              <a:rPr lang="ru-RU" sz="2000" spc="420" dirty="0" smtClean="0">
                <a:latin typeface="Times New Roman"/>
                <a:cs typeface="Times New Roman"/>
              </a:rPr>
              <a:t> </a:t>
            </a:r>
            <a:r>
              <a:rPr lang="ru-RU" sz="2000" spc="-10" dirty="0" smtClean="0">
                <a:latin typeface="Times New Roman"/>
                <a:cs typeface="Times New Roman"/>
              </a:rPr>
              <a:t>мониторинговых </a:t>
            </a:r>
            <a:r>
              <a:rPr lang="ru-RU" sz="2000" dirty="0" smtClean="0">
                <a:latin typeface="Times New Roman"/>
                <a:cs typeface="Times New Roman"/>
              </a:rPr>
              <a:t>исследований</a:t>
            </a:r>
            <a:r>
              <a:rPr lang="ru-RU" sz="2000" spc="-105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различного</a:t>
            </a:r>
            <a:r>
              <a:rPr lang="ru-RU" sz="2000" spc="-90" dirty="0" smtClean="0">
                <a:latin typeface="Times New Roman"/>
                <a:cs typeface="Times New Roman"/>
              </a:rPr>
              <a:t> </a:t>
            </a:r>
            <a:r>
              <a:rPr lang="ru-RU" sz="2000" spc="-10" dirty="0" smtClean="0">
                <a:latin typeface="Times New Roman"/>
                <a:cs typeface="Times New Roman"/>
              </a:rPr>
              <a:t>уровня,</a:t>
            </a:r>
            <a:endParaRPr lang="ru-RU" sz="2000" dirty="0" smtClean="0">
              <a:latin typeface="Times New Roman"/>
              <a:cs typeface="Times New Roman"/>
            </a:endParaRPr>
          </a:p>
          <a:p>
            <a:pPr marL="459740" indent="-229235" algn="just">
              <a:lnSpc>
                <a:spcPct val="100000"/>
              </a:lnSpc>
              <a:spcBef>
                <a:spcPts val="285"/>
              </a:spcBef>
              <a:buChar char="•"/>
              <a:tabLst>
                <a:tab pos="460375" algn="l"/>
              </a:tabLst>
            </a:pPr>
            <a:r>
              <a:rPr lang="ru-RU" sz="2000" dirty="0" smtClean="0">
                <a:latin typeface="Times New Roman"/>
                <a:cs typeface="Times New Roman"/>
              </a:rPr>
              <a:t>цели</a:t>
            </a:r>
            <a:r>
              <a:rPr lang="ru-RU" sz="2000" spc="-65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и</a:t>
            </a:r>
            <a:r>
              <a:rPr lang="ru-RU" sz="2000" spc="-5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задачи</a:t>
            </a:r>
            <a:r>
              <a:rPr lang="ru-RU" sz="2000" spc="-50" dirty="0" smtClean="0">
                <a:latin typeface="Times New Roman"/>
                <a:cs typeface="Times New Roman"/>
              </a:rPr>
              <a:t> </a:t>
            </a:r>
            <a:r>
              <a:rPr lang="ru-RU" sz="2000" spc="-10" dirty="0" smtClean="0">
                <a:latin typeface="Times New Roman"/>
                <a:cs typeface="Times New Roman"/>
              </a:rPr>
              <a:t>школы</a:t>
            </a:r>
            <a:r>
              <a:rPr lang="ru-RU" sz="2000" spc="-8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на</a:t>
            </a:r>
            <a:r>
              <a:rPr lang="ru-RU" sz="2000" spc="-5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ближайший</a:t>
            </a:r>
            <a:r>
              <a:rPr lang="ru-RU" sz="2000" spc="-5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период</a:t>
            </a:r>
            <a:r>
              <a:rPr lang="ru-RU" sz="2000" spc="-55" dirty="0" smtClean="0">
                <a:latin typeface="Times New Roman"/>
                <a:cs typeface="Times New Roman"/>
              </a:rPr>
              <a:t> </a:t>
            </a:r>
            <a:r>
              <a:rPr lang="ru-RU" sz="2000" spc="-10" dirty="0" smtClean="0">
                <a:latin typeface="Times New Roman"/>
                <a:cs typeface="Times New Roman"/>
              </a:rPr>
              <a:t>развития,</a:t>
            </a:r>
            <a:endParaRPr lang="ru-RU" sz="2000" dirty="0" smtClean="0">
              <a:latin typeface="Times New Roman"/>
              <a:cs typeface="Times New Roman"/>
            </a:endParaRPr>
          </a:p>
          <a:p>
            <a:pPr marL="459740" indent="-229235" algn="just">
              <a:lnSpc>
                <a:spcPct val="100000"/>
              </a:lnSpc>
              <a:spcBef>
                <a:spcPts val="290"/>
              </a:spcBef>
              <a:buChar char="•"/>
              <a:tabLst>
                <a:tab pos="460375" algn="l"/>
              </a:tabLst>
            </a:pPr>
            <a:r>
              <a:rPr lang="ru-RU" sz="2000" dirty="0" smtClean="0">
                <a:latin typeface="Times New Roman"/>
                <a:cs typeface="Times New Roman"/>
              </a:rPr>
              <a:t>существующие</a:t>
            </a:r>
            <a:r>
              <a:rPr lang="ru-RU" sz="2000" spc="-55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и</a:t>
            </a:r>
            <a:r>
              <a:rPr lang="ru-RU" sz="2000" spc="-3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возникающие</a:t>
            </a:r>
            <a:r>
              <a:rPr lang="ru-RU" sz="2000" spc="-5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проблемы</a:t>
            </a:r>
            <a:r>
              <a:rPr lang="ru-RU" sz="2000" spc="-5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и</a:t>
            </a:r>
            <a:r>
              <a:rPr lang="ru-RU" sz="2000" spc="-3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описание</a:t>
            </a:r>
            <a:r>
              <a:rPr lang="ru-RU" sz="2000" spc="-3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действий</a:t>
            </a:r>
            <a:r>
              <a:rPr lang="ru-RU" sz="2000" spc="-4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по</a:t>
            </a:r>
            <a:r>
              <a:rPr lang="ru-RU" sz="2000" spc="-2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их</a:t>
            </a:r>
            <a:r>
              <a:rPr lang="ru-RU" sz="2000" spc="-30" dirty="0" smtClean="0">
                <a:latin typeface="Times New Roman"/>
                <a:cs typeface="Times New Roman"/>
              </a:rPr>
              <a:t> </a:t>
            </a:r>
            <a:r>
              <a:rPr lang="ru-RU" sz="2000" spc="-10" dirty="0" smtClean="0">
                <a:latin typeface="Times New Roman"/>
                <a:cs typeface="Times New Roman"/>
              </a:rPr>
              <a:t>решению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Психологический климат в коллективе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143000" y="338138"/>
            <a:ext cx="63754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/>
            <a:r>
              <a:rPr lang="ru-RU" sz="2500" b="1">
                <a:latin typeface="Times New Roman" pitchFamily="18" charset="0"/>
                <a:ea typeface="Andale Sans UI" charset="-52"/>
                <a:cs typeface="Times New Roman" pitchFamily="18" charset="0"/>
              </a:rPr>
              <a:t>Число изолированных детей (чел/%)</a:t>
            </a:r>
            <a:endParaRPr lang="ru-RU" sz="2500">
              <a:ea typeface="Andale Sans UI" charset="-52"/>
              <a:cs typeface="Times New Roman" pitchFamily="18" charset="0"/>
            </a:endParaRPr>
          </a:p>
          <a:p>
            <a:pPr indent="342900" eaLnBrk="0" hangingPunct="0"/>
            <a:endParaRPr lang="ru-RU" sz="4000">
              <a:ea typeface="Andale Sans UI" charset="-52"/>
              <a:cs typeface="Times New Roman" pitchFamily="18" charset="0"/>
            </a:endParaRPr>
          </a:p>
        </p:txBody>
      </p:sp>
      <p:graphicFrame>
        <p:nvGraphicFramePr>
          <p:cNvPr id="54394" name="Group 122"/>
          <p:cNvGraphicFramePr>
            <a:graphicFrameLocks noGrp="1"/>
          </p:cNvGraphicFramePr>
          <p:nvPr/>
        </p:nvGraphicFramePr>
        <p:xfrm>
          <a:off x="685800" y="1066800"/>
          <a:ext cx="8001000" cy="1752600"/>
        </p:xfrm>
        <a:graphic>
          <a:graphicData uri="http://schemas.openxmlformats.org/drawingml/2006/table">
            <a:tbl>
              <a:tblPr/>
              <a:tblGrid>
                <a:gridCol w="1998663"/>
                <a:gridCol w="2000250"/>
                <a:gridCol w="2000250"/>
                <a:gridCol w="2001837"/>
              </a:tblGrid>
              <a:tr h="1190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Mangal" pitchFamily="18" charset="0"/>
                        </a:rPr>
                        <a:t>2019-2020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ndale Sans UI" charset="-52"/>
                        <a:cs typeface="Manga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Mangal" pitchFamily="18" charset="0"/>
                        </a:rPr>
                        <a:t>2020-2021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ndale Sans UI" charset="-52"/>
                        <a:cs typeface="Manga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Mangal" pitchFamily="18" charset="0"/>
                        </a:rPr>
                        <a:t>2021-2022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ndale Sans UI" charset="-52"/>
                        <a:cs typeface="Manga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Mangal" pitchFamily="18" charset="0"/>
                        </a:rPr>
                        <a:t>Кол-во /(%)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ndale Sans UI" charset="-52"/>
                        <a:cs typeface="Manga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Mangal" pitchFamily="18" charset="0"/>
                        </a:rPr>
                        <a:t>0/0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ndale Sans UI" charset="-52"/>
                        <a:cs typeface="Manga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Mangal" pitchFamily="18" charset="0"/>
                        </a:rPr>
                        <a:t>0/0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ndale Sans UI" charset="-52"/>
                        <a:cs typeface="Manga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Mangal" pitchFamily="18" charset="0"/>
                        </a:rPr>
                        <a:t>0/0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ndale Sans UI" charset="-52"/>
                        <a:cs typeface="Manga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5" name="Rectangle 48"/>
          <p:cNvSpPr>
            <a:spLocks noChangeArrowheads="1"/>
          </p:cNvSpPr>
          <p:nvPr/>
        </p:nvSpPr>
        <p:spPr bwMode="auto">
          <a:xfrm>
            <a:off x="1295400" y="3276600"/>
            <a:ext cx="65341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/>
            <a:r>
              <a:rPr lang="ru-RU" sz="2100" b="1">
                <a:latin typeface="Times New Roman" pitchFamily="18" charset="0"/>
                <a:ea typeface="Andale Sans UI" charset="-52"/>
                <a:cs typeface="Times New Roman" pitchFamily="18" charset="0"/>
              </a:rPr>
              <a:t>Количество социометрических звезд (чел/%)</a:t>
            </a:r>
            <a:endParaRPr lang="ru-RU" sz="2100">
              <a:ea typeface="Andale Sans UI" charset="-52"/>
              <a:cs typeface="Times New Roman" pitchFamily="18" charset="0"/>
            </a:endParaRPr>
          </a:p>
          <a:p>
            <a:pPr indent="342900" eaLnBrk="0" hangingPunct="0"/>
            <a:endParaRPr lang="ru-RU" sz="3600">
              <a:ea typeface="Andale Sans UI" charset="-52"/>
              <a:cs typeface="Times New Roman" pitchFamily="18" charset="0"/>
            </a:endParaRPr>
          </a:p>
        </p:txBody>
      </p:sp>
      <p:graphicFrame>
        <p:nvGraphicFramePr>
          <p:cNvPr id="54395" name="Group 123"/>
          <p:cNvGraphicFramePr>
            <a:graphicFrameLocks noGrp="1"/>
          </p:cNvGraphicFramePr>
          <p:nvPr/>
        </p:nvGraphicFramePr>
        <p:xfrm>
          <a:off x="685800" y="4114800"/>
          <a:ext cx="8077200" cy="1828800"/>
        </p:xfrm>
        <a:graphic>
          <a:graphicData uri="http://schemas.openxmlformats.org/drawingml/2006/table">
            <a:tbl>
              <a:tblPr/>
              <a:tblGrid>
                <a:gridCol w="2017713"/>
                <a:gridCol w="2019300"/>
                <a:gridCol w="2020887"/>
                <a:gridCol w="2019300"/>
              </a:tblGrid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Mangal" pitchFamily="18" charset="0"/>
                        </a:rPr>
                        <a:t>2019-2020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ndale Sans UI" charset="-52"/>
                        <a:cs typeface="Manga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Mangal" pitchFamily="18" charset="0"/>
                        </a:rPr>
                        <a:t>2020-2021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ndale Sans UI" charset="-52"/>
                        <a:cs typeface="Manga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Mangal" pitchFamily="18" charset="0"/>
                        </a:rPr>
                        <a:t>2021-2022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ndale Sans UI" charset="-52"/>
                        <a:cs typeface="Manga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Mangal" pitchFamily="18" charset="0"/>
                        </a:rPr>
                        <a:t>Кол-во / (%)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ndale Sans UI" charset="-52"/>
                        <a:cs typeface="Manga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spc="-5" dirty="0">
                          <a:latin typeface="Times New Roman"/>
                          <a:ea typeface="Times New Roman"/>
                        </a:rPr>
                        <a:t>14/19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spc="-5" dirty="0">
                          <a:latin typeface="Times New Roman"/>
                          <a:ea typeface="Times New Roman"/>
                        </a:rPr>
                        <a:t>9/11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spc="-5" dirty="0">
                          <a:latin typeface="Times New Roman"/>
                          <a:ea typeface="Times New Roman"/>
                        </a:rPr>
                        <a:t>12/15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Взаимоотношения в классе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Самоуправление учащихся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Занятость учащихся в органах самоуправления в % </a:t>
            </a:r>
            <a:br>
              <a:rPr lang="ru-RU" smtClean="0"/>
            </a:br>
            <a:endParaRPr lang="ru-RU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ОХВАТ УЧАЩИХСЯ КРУЖКОВОЙ РАБОТОЙ</a:t>
            </a:r>
          </a:p>
        </p:txBody>
      </p:sp>
      <p:graphicFrame>
        <p:nvGraphicFramePr>
          <p:cNvPr id="5" name="Chart 17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04800"/>
            <a:ext cx="6781800" cy="762000"/>
          </a:xfrm>
        </p:spPr>
        <p:txBody>
          <a:bodyPr/>
          <a:lstStyle/>
          <a:p>
            <a:pPr eaLnBrk="1" hangingPunct="1"/>
            <a:r>
              <a:rPr lang="ru-RU" smtClean="0"/>
              <a:t>УРОВЕНЬ ВОСПИТАННОСТИ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1143000"/>
          <a:ext cx="8915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Кадровое обеспечение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428740"/>
          <a:ext cx="8286808" cy="4792027"/>
        </p:xfrm>
        <a:graphic>
          <a:graphicData uri="http://schemas.openxmlformats.org/drawingml/2006/table">
            <a:tbl>
              <a:tblPr/>
              <a:tblGrid>
                <a:gridCol w="2993384"/>
                <a:gridCol w="2687209"/>
                <a:gridCol w="2606215"/>
              </a:tblGrid>
              <a:tr h="678199">
                <a:tc>
                  <a:txBody>
                    <a:bodyPr/>
                    <a:lstStyle/>
                    <a:p>
                      <a:pPr marL="203200" marR="19685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Сведения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кадрах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9310" marR="82232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Общее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9075" marR="21145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1400" b="1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от</a:t>
                      </a:r>
                      <a:r>
                        <a:rPr lang="ru-RU" sz="1400" b="1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общего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количества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педагогов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19">
                <a:tc>
                  <a:txBody>
                    <a:bodyPr/>
                    <a:lstStyle/>
                    <a:p>
                      <a:pPr marL="201930" marR="198755" algn="ct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Всего: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29310" marR="821690" algn="ct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71">
                <a:tc>
                  <a:txBody>
                    <a:bodyPr/>
                    <a:lstStyle/>
                    <a:p>
                      <a:pPr marL="203200" marR="197485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Директор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771">
                <a:tc>
                  <a:txBody>
                    <a:bodyPr/>
                    <a:lstStyle/>
                    <a:p>
                      <a:pPr marL="202565" marR="198755" algn="ctr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Заместители</a:t>
                      </a: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директора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459">
                <a:tc>
                  <a:txBody>
                    <a:bodyPr/>
                    <a:lstStyle/>
                    <a:p>
                      <a:pPr marL="203200" marR="198120" algn="ctr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них: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771">
                <a:tc>
                  <a:txBody>
                    <a:bodyPr/>
                    <a:lstStyle/>
                    <a:p>
                      <a:pPr marL="201295" marR="198755" algn="ctr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29310" marR="821690" algn="ctr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771">
                <a:tc>
                  <a:txBody>
                    <a:bodyPr/>
                    <a:lstStyle/>
                    <a:p>
                      <a:pPr marL="201295" marR="198755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459">
                <a:tc>
                  <a:txBody>
                    <a:bodyPr/>
                    <a:lstStyle/>
                    <a:p>
                      <a:pPr marL="203200" marR="197485"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Из</a:t>
                      </a:r>
                      <a:r>
                        <a:rPr lang="ru-RU" sz="1400" b="1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них</a:t>
                      </a:r>
                      <a:r>
                        <a:rPr lang="ru-RU" sz="1400" b="1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имеют: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2051">
                <a:tc>
                  <a:txBody>
                    <a:bodyPr/>
                    <a:lstStyle/>
                    <a:p>
                      <a:pPr marL="203200" marR="19875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Среднее</a:t>
                      </a:r>
                      <a:r>
                        <a:rPr lang="ru-RU" sz="14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профессиональное</a:t>
                      </a:r>
                      <a:r>
                        <a:rPr lang="ru-RU" sz="14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r>
                        <a:rPr lang="ru-RU" sz="14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(по</a:t>
                      </a:r>
                    </a:p>
                    <a:p>
                      <a:pPr marL="203200" marR="198755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профилю)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9075" marR="21018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18 %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1">
                <a:tc>
                  <a:txBody>
                    <a:bodyPr/>
                    <a:lstStyle/>
                    <a:p>
                      <a:pPr marL="201930" marR="19875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Высшее</a:t>
                      </a:r>
                      <a:r>
                        <a:rPr lang="ru-RU" sz="14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(по</a:t>
                      </a: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профилю)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9310" marR="82169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9075" marR="21145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66">
                <a:tc>
                  <a:txBody>
                    <a:bodyPr/>
                    <a:lstStyle/>
                    <a:p>
                      <a:pPr marL="202565" marR="19875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Другое</a:t>
                      </a:r>
                      <a:r>
                        <a:rPr lang="ru-RU" sz="14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9075" marR="21018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18 %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66">
                <a:tc>
                  <a:txBody>
                    <a:bodyPr/>
                    <a:lstStyle/>
                    <a:p>
                      <a:pPr marL="203200" marR="19748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Без</a:t>
                      </a:r>
                      <a:r>
                        <a:rPr lang="ru-RU" sz="14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(средняя</a:t>
                      </a: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школа)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1">
                <a:tc>
                  <a:txBody>
                    <a:bodyPr/>
                    <a:lstStyle/>
                    <a:p>
                      <a:pPr marL="200025" marR="19875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Высшую</a:t>
                      </a:r>
                      <a:r>
                        <a:rPr lang="ru-RU" sz="1400" spc="-3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квалификационную</a:t>
                      </a:r>
                      <a:r>
                        <a:rPr lang="ru-RU" sz="1400" spc="-3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категорию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9075" marR="21018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32 %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1">
                <a:tc>
                  <a:txBody>
                    <a:bodyPr/>
                    <a:lstStyle/>
                    <a:p>
                      <a:pPr marL="201930" marR="198755" algn="ctr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1-ую</a:t>
                      </a:r>
                      <a:r>
                        <a:rPr lang="ru-RU" sz="14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квалификационную</a:t>
                      </a:r>
                      <a:r>
                        <a:rPr lang="ru-RU" sz="14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категорию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9310" marR="821690" algn="ctr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9075" marR="210185" algn="ctr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45 %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1">
                <a:tc>
                  <a:txBody>
                    <a:bodyPr/>
                    <a:lstStyle/>
                    <a:p>
                      <a:pPr marL="203200" marR="19875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Соответствие</a:t>
                      </a:r>
                      <a:r>
                        <a:rPr lang="ru-RU" sz="14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занимаемой</a:t>
                      </a:r>
                      <a:r>
                        <a:rPr lang="ru-RU" sz="14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должности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9075" marR="21018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14 %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Награждение педагогических работников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2214553"/>
          <a:ext cx="7715304" cy="2889993"/>
        </p:xfrm>
        <a:graphic>
          <a:graphicData uri="http://schemas.openxmlformats.org/drawingml/2006/table">
            <a:tbl>
              <a:tblPr/>
              <a:tblGrid>
                <a:gridCol w="2725521"/>
                <a:gridCol w="4989783"/>
              </a:tblGrid>
              <a:tr h="818290">
                <a:tc>
                  <a:txBody>
                    <a:bodyPr/>
                    <a:lstStyle/>
                    <a:p>
                      <a:pPr marL="67310" marR="622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Отраслевая</a:t>
                      </a:r>
                      <a:r>
                        <a:rPr lang="ru-RU" sz="16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награда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065" marR="153098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6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педагогических</a:t>
                      </a:r>
                      <a:r>
                        <a:rPr lang="ru-RU" sz="16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работников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526">
                <a:tc>
                  <a:txBody>
                    <a:bodyPr/>
                    <a:lstStyle/>
                    <a:p>
                      <a:pPr marL="64770" marR="6223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4770" marR="6223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Заслуженный</a:t>
                      </a:r>
                      <a:r>
                        <a:rPr lang="ru-RU" sz="16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  <a:r>
                        <a:rPr lang="ru-RU" sz="16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</a:p>
                    <a:p>
                      <a:pPr marL="64770" marR="6223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6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(Савельева</a:t>
                      </a:r>
                      <a:r>
                        <a:rPr lang="ru-RU" sz="16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З.</a:t>
                      </a:r>
                      <a:r>
                        <a:rPr lang="ru-RU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В.,</a:t>
                      </a:r>
                      <a:r>
                        <a:rPr lang="ru-RU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Соколова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И.</a:t>
                      </a:r>
                      <a:r>
                        <a:rPr lang="ru-RU" sz="16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М.)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887">
                <a:tc>
                  <a:txBody>
                    <a:bodyPr/>
                    <a:lstStyle/>
                    <a:p>
                      <a:pPr marL="67310" marR="6223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310" marR="6223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Почѐтный</a:t>
                      </a:r>
                      <a:r>
                        <a:rPr lang="ru-RU" sz="1600" spc="-15" dirty="0" err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работник</a:t>
                      </a:r>
                      <a:r>
                        <a:rPr lang="ru-RU" sz="16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общего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 marL="67310" marR="6223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(Кузнецов</a:t>
                      </a:r>
                      <a:r>
                        <a:rPr lang="ru-RU" sz="16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О.</a:t>
                      </a:r>
                      <a:r>
                        <a:rPr lang="ru-RU" sz="16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Г.,</a:t>
                      </a:r>
                      <a:r>
                        <a:rPr lang="ru-RU" sz="16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Соколова</a:t>
                      </a:r>
                      <a:r>
                        <a:rPr lang="ru-RU" sz="16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И.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М.,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Кузнецова</a:t>
                      </a:r>
                      <a:r>
                        <a:rPr lang="ru-RU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Н.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М.)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290">
                <a:tc>
                  <a:txBody>
                    <a:bodyPr/>
                    <a:lstStyle/>
                    <a:p>
                      <a:pPr marL="65405" marR="6223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5405" marR="6223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Грамота</a:t>
                      </a:r>
                      <a:r>
                        <a:rPr lang="ru-RU" sz="16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Министерства</a:t>
                      </a:r>
                      <a:r>
                        <a:rPr lang="ru-RU" sz="16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</a:p>
                    <a:p>
                      <a:pPr marL="65405" marR="6223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spc="-1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(Кузнецова</a:t>
                      </a:r>
                      <a:r>
                        <a:rPr lang="ru-RU" sz="16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Н.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М.,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Дерунова</a:t>
                      </a:r>
                      <a:r>
                        <a:rPr lang="ru-RU" sz="16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И.</a:t>
                      </a:r>
                      <a:r>
                        <a:rPr lang="ru-RU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А.,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Михайлова</a:t>
                      </a:r>
                      <a:r>
                        <a:rPr lang="ru-RU" sz="16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Т.</a:t>
                      </a:r>
                      <a:r>
                        <a:rPr lang="ru-RU" sz="16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Г.)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Курсы повышения квалификации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08150"/>
          <a:ext cx="8143932" cy="1562100"/>
        </p:xfrm>
        <a:graphic>
          <a:graphicData uri="http://schemas.openxmlformats.org/drawingml/2006/table">
            <a:tbl>
              <a:tblPr/>
              <a:tblGrid>
                <a:gridCol w="3429024"/>
                <a:gridCol w="2727707"/>
                <a:gridCol w="1987201"/>
              </a:tblGrid>
              <a:tr h="485426">
                <a:tc>
                  <a:txBody>
                    <a:bodyPr/>
                    <a:lstStyle/>
                    <a:p>
                      <a:pPr marL="1338580" marR="133540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3225" marR="145415" indent="-24130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педагогических работников,</a:t>
                      </a:r>
                      <a:r>
                        <a:rPr lang="ru-RU" sz="1400" b="1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прошедших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курсовую подготовку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79375" indent="-190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педагогических</a:t>
                      </a:r>
                      <a:r>
                        <a:rPr lang="ru-RU" sz="14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работников дошкольных</a:t>
                      </a:r>
                      <a:r>
                        <a:rPr lang="ru-RU" sz="14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групп, прошедших курсовую</a:t>
                      </a:r>
                      <a:r>
                        <a:rPr lang="ru-RU" sz="1400" b="1" spc="-2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89">
                <a:tc>
                  <a:txBody>
                    <a:bodyPr/>
                    <a:lstStyle/>
                    <a:p>
                      <a:pPr marL="1338580" marR="133286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</a:p>
                    <a:p>
                      <a:pPr marL="1338580" marR="133286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Уважаемые обучающиеся, родители, коллеги, социальные партнеры!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Предлагаем вашему вниманию публичный доклад директора Первомайской средней школы с. Кукобой, в котором представлены результаты деятельности Школы за 2021 -2022 учебный год.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докладе содержится информация о том, чем живет Школа, как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работает, какие у нее потребности, что она достигла.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Знакомство с отчетом позволит каждому получить интересующую информацию и осознать свою роль в развитии школы, получив основание для продолжения сотрудничества.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волнующие Вас вопросы Вы можете направлять на электронный адрес школы 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kodoi2012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yandex.ru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задать лично директору по телефону 8(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48549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3-или 9159642626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сайте школы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https://sh-prv.edu.yar.ru/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Аттестация </a:t>
            </a:r>
            <a:br>
              <a:rPr lang="ru-RU" dirty="0" smtClean="0"/>
            </a:br>
            <a:r>
              <a:rPr lang="ru-RU" dirty="0" smtClean="0"/>
              <a:t>педагогических работников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" y="2216150"/>
          <a:ext cx="9144000" cy="2336800"/>
        </p:xfrm>
        <a:graphic>
          <a:graphicData uri="http://schemas.openxmlformats.org/drawingml/2006/table">
            <a:tbl>
              <a:tblPr/>
              <a:tblGrid>
                <a:gridCol w="2816492"/>
                <a:gridCol w="939493"/>
                <a:gridCol w="1031522"/>
                <a:gridCol w="1316216"/>
                <a:gridCol w="1125537"/>
                <a:gridCol w="957370"/>
                <a:gridCol w="957370"/>
              </a:tblGrid>
              <a:tr h="247177">
                <a:tc>
                  <a:txBody>
                    <a:bodyPr/>
                    <a:lstStyle/>
                    <a:p>
                      <a:pPr marL="973455" marR="96520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Категория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095" marR="8318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2017-2018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995" marR="83185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уч.</a:t>
                      </a:r>
                      <a:r>
                        <a:rPr lang="ru-RU" sz="1400" b="1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0815" marR="12636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9540" marR="126365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уч.</a:t>
                      </a:r>
                      <a:r>
                        <a:rPr lang="ru-RU" sz="1400" b="1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2020-2021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Декабрь 2022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23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4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педагогических</a:t>
                      </a: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работников</a:t>
                      </a:r>
                    </a:p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82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Высшая</a:t>
                      </a:r>
                      <a:r>
                        <a:rPr lang="ru-RU" sz="14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категория</a:t>
                      </a:r>
                    </a:p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82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Первая</a:t>
                      </a:r>
                      <a:r>
                        <a:rPr lang="ru-RU" sz="14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категория</a:t>
                      </a:r>
                    </a:p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82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Соответствие</a:t>
                      </a:r>
                      <a:r>
                        <a:rPr lang="ru-RU" sz="14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занимаемой</a:t>
                      </a:r>
                      <a:r>
                        <a:rPr lang="ru-RU" sz="14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должности</a:t>
                      </a:r>
                    </a:p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06"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Молодой</a:t>
                      </a:r>
                      <a:r>
                        <a:rPr lang="ru-RU" sz="14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специалист</a:t>
                      </a:r>
                    </a:p>
                    <a:p>
                      <a:pPr marL="6985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Школа является региональной базовой площадкой ГАУ ДПО ЯО ИРО по направлению </a:t>
            </a:r>
            <a:r>
              <a:rPr lang="ru-RU" dirty="0" smtClean="0">
                <a:hlinkClick r:id="rId2"/>
              </a:rPr>
              <a:t>"Обучение в разновозрастных группах учащихся</a:t>
            </a:r>
            <a:r>
              <a:rPr lang="ru-RU" dirty="0" smtClean="0"/>
              <a:t> </a:t>
            </a:r>
            <a:r>
              <a:rPr lang="ru-RU" dirty="0" smtClean="0">
                <a:hlinkClick r:id="rId2"/>
              </a:rPr>
              <a:t>сельской школы" </a:t>
            </a:r>
            <a:r>
              <a:rPr lang="ru-RU" dirty="0" smtClean="0"/>
              <a:t>(решение Ученого совета ГАУ ДПО ЯО ИРО от 09.02. 2018)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Научный руководитель: </a:t>
            </a:r>
            <a:r>
              <a:rPr lang="ru-RU" dirty="0" err="1" smtClean="0"/>
              <a:t>Байбородова</a:t>
            </a:r>
            <a:r>
              <a:rPr lang="ru-RU" dirty="0" smtClean="0"/>
              <a:t> Л. В., заведующий </a:t>
            </a:r>
            <a:r>
              <a:rPr lang="ru-RU" dirty="0" smtClean="0">
                <a:hlinkClick r:id="rId3"/>
              </a:rPr>
              <a:t>кафедрой педагогических технологий</a:t>
            </a:r>
            <a:r>
              <a:rPr lang="ru-RU" dirty="0" smtClean="0"/>
              <a:t>, профессор, доктор педагогических наук, заслуженный работник Высшей школы РФ, действительный член Российской академии естественных наук</a:t>
            </a:r>
          </a:p>
          <a:p>
            <a:pPr lvl="0"/>
            <a:r>
              <a:rPr lang="ru-RU" dirty="0" smtClean="0"/>
              <a:t>Образовательное учреждение является инновационной площадкой научного центра Российской академии образования на базе ЯГПУ им. К. Д. Ушинского (на основе Соглашения о сотрудничестве № 9/21 от 11.02.2021 г.) по теме «Повышение воспитательного потенциала образовательного процесса при обучении в разновозрастных группах»</a:t>
            </a:r>
          </a:p>
          <a:p>
            <a:pPr lvl="0"/>
            <a:r>
              <a:rPr lang="ru-RU" dirty="0" smtClean="0"/>
              <a:t>В рамках Единого методического пространства в районе базовой площадкой «Повышение воспитательного потенциала образовательного процесса при обучении в разновозрастных группах»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Инновационная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УЧЕБНО-МЕТОДИЧЕСКОЕ И БИБЛИОТЕЧНО-ИНФОРМАЦИОННОЕ ОБЕСПЕЧЕНИЕ</a:t>
            </a:r>
            <a:endParaRPr lang="ru-RU" sz="2800" dirty="0"/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720" y="1857364"/>
            <a:ext cx="8165620" cy="4384745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786050" y="2071679"/>
          <a:ext cx="3786214" cy="2802278"/>
        </p:xfrm>
        <a:graphic>
          <a:graphicData uri="http://schemas.openxmlformats.org/drawingml/2006/table">
            <a:tbl>
              <a:tblPr/>
              <a:tblGrid>
                <a:gridCol w="1893107"/>
                <a:gridCol w="1893107"/>
              </a:tblGrid>
              <a:tr h="486724"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/>
                        <a:t>Наименование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/>
                        <a:t>Кол-во, шт.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24"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/>
                        <a:t>Учебная литература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 smtClean="0"/>
                        <a:t>2743</a:t>
                      </a:r>
                    </a:p>
                    <a:p>
                      <a:pPr algn="ctr" rtl="0"/>
                      <a:r>
                        <a:rPr lang="ru-RU" sz="1400" b="1" i="1" dirty="0" smtClean="0"/>
                        <a:t>(+124 шт.)</a:t>
                      </a:r>
                      <a:endParaRPr lang="ru-RU" sz="1400" b="1" i="1" dirty="0"/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65"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/>
                        <a:t>Художественная литература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/>
                        <a:t>7235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65"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/>
                        <a:t>Методическая литература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/>
                        <a:t>5440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80"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/>
                        <a:t>Журналы 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/>
                        <a:t>704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24"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/>
                        <a:t>ИТОГО: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1" dirty="0"/>
                        <a:t>16122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14349"/>
          <a:ext cx="8643966" cy="6124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98"/>
                <a:gridCol w="4423276"/>
                <a:gridCol w="1172851"/>
                <a:gridCol w="994710"/>
                <a:gridCol w="1656331"/>
              </a:tblGrid>
              <a:tr h="34696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№ 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Наименование товара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 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Сумма за единицу 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Сумма 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6960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Многофункциональное устройство (МФУ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SimSun"/>
                          <a:cs typeface="Times New Roman"/>
                        </a:rPr>
                        <a:t>22 483,25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SimSun"/>
                          <a:cs typeface="Times New Roman"/>
                        </a:rPr>
                        <a:t>22 483,25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6960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Мышь компьютерная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SimSun"/>
                          <a:cs typeface="Times New Roman"/>
                        </a:rPr>
                        <a:t>291,33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SimSun"/>
                          <a:cs typeface="Times New Roman"/>
                        </a:rPr>
                        <a:t>873,99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02201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Образовательный конструктор для практики блочного программирования с комплектом датчиков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27 937,50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27 937,50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6960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Образовательный набор по механике, мехатронике и робототехнике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92 380,00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92 380,00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6960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Цифровая лаборатория для школьников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52 216,00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156648,00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6960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Цифровая лаборатория для школьников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52 216,00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156648,00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6960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Цифровая лаборатория для школьников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52 216,00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156648,00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6960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Цифровая лаборатория для школьников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52 216,00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52 216,00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6960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Цифровая лаборатория для школьников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102 480,00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102 480,00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71279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Ноутбук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47888,37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143665,11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71279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Мышь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компьютерная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122,58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122,58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4361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Calibri"/>
                          <a:cs typeface="Times New Roman"/>
                        </a:rPr>
                        <a:t>Ноутбук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45416,99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45416,99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7467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Образовательный конструктор для практики блочного программирования с комплектом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датчиков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33750,00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67500,00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6960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Образовательный набор по механике,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мехатронике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робототехнике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112050,00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112050,00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10436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Цифровая лаборатория для школьников 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/>
                          <a:ea typeface="Calibri"/>
                        </a:rPr>
                        <a:t>57413,19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/>
                          <a:ea typeface="Calibri"/>
                        </a:rPr>
                        <a:t>57413,19</a:t>
                      </a:r>
                      <a:endParaRPr lang="ru-RU" sz="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6960">
                <a:tc>
                  <a:txBody>
                    <a:bodyPr/>
                    <a:lstStyle/>
                    <a:p>
                      <a:pPr marL="342900" lvl="0" indent="-3429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Цифровая лаборатория для школьников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/>
                          <a:ea typeface="Calibri"/>
                        </a:rPr>
                        <a:t>40330,47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161321,88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15238" cy="50006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Материально-техническая база</a:t>
            </a:r>
            <a:br>
              <a:rPr lang="ru-RU" sz="2000" dirty="0" smtClean="0"/>
            </a:br>
            <a:r>
              <a:rPr lang="ru-RU" sz="2000" dirty="0" smtClean="0"/>
              <a:t>на сумму 1355804,17 руб.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Ремонт помещений 1 этажа: кабинета биологии, физики, библиотеки на сумму 1104848,6 руб.</a:t>
            </a:r>
          </a:p>
          <a:p>
            <a:r>
              <a:rPr lang="ru-RU" dirty="0" smtClean="0"/>
              <a:t>Ремонт помещений в начальной школе на сумму 723530 руб.</a:t>
            </a:r>
          </a:p>
          <a:p>
            <a:r>
              <a:rPr lang="ru-RU" dirty="0" smtClean="0"/>
              <a:t>Приобретение вешалок для детей начальной школы – 51270 руб.</a:t>
            </a:r>
          </a:p>
          <a:p>
            <a:r>
              <a:rPr lang="ru-RU" dirty="0" smtClean="0"/>
              <a:t>Приобретение мебели в кабинеты  и библиотеку на сумму 657569 руб.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Ремонты и покупка мебели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/>
                <a:cs typeface="Times New Roman"/>
              </a:rPr>
              <a:t>Повышение</a:t>
            </a:r>
            <a:r>
              <a:rPr lang="ru-RU" sz="2800" spc="85" dirty="0" smtClean="0">
                <a:latin typeface="Times New Roman"/>
                <a:cs typeface="Times New Roman"/>
              </a:rPr>
              <a:t> </a:t>
            </a:r>
            <a:r>
              <a:rPr lang="ru-RU" sz="2800" spc="-10" dirty="0" smtClean="0">
                <a:latin typeface="Times New Roman"/>
                <a:cs typeface="Times New Roman"/>
              </a:rPr>
              <a:t>результативности</a:t>
            </a:r>
            <a:r>
              <a:rPr lang="ru-RU" sz="2800" spc="90" dirty="0" smtClean="0">
                <a:latin typeface="Times New Roman"/>
                <a:cs typeface="Times New Roman"/>
              </a:rPr>
              <a:t> </a:t>
            </a:r>
            <a:r>
              <a:rPr lang="ru-RU" sz="2800" spc="-20" dirty="0" smtClean="0">
                <a:latin typeface="Times New Roman"/>
                <a:cs typeface="Times New Roman"/>
              </a:rPr>
              <a:t>обучающихся </a:t>
            </a:r>
            <a:r>
              <a:rPr lang="ru-RU" sz="2800" dirty="0" smtClean="0">
                <a:latin typeface="Times New Roman"/>
                <a:cs typeface="Times New Roman"/>
              </a:rPr>
              <a:t>на</a:t>
            </a:r>
            <a:r>
              <a:rPr lang="ru-RU" sz="2800" spc="10" dirty="0" smtClean="0">
                <a:latin typeface="Times New Roman"/>
                <a:cs typeface="Times New Roman"/>
              </a:rPr>
              <a:t> </a:t>
            </a:r>
            <a:r>
              <a:rPr lang="ru-RU" sz="2800" spc="-10" dirty="0" smtClean="0">
                <a:latin typeface="Times New Roman"/>
                <a:cs typeface="Times New Roman"/>
              </a:rPr>
              <a:t>ГИА-</a:t>
            </a:r>
            <a:r>
              <a:rPr lang="ru-RU" sz="2800" spc="-20" dirty="0" smtClean="0">
                <a:latin typeface="Times New Roman"/>
                <a:cs typeface="Times New Roman"/>
              </a:rPr>
              <a:t>9,11.</a:t>
            </a:r>
          </a:p>
          <a:p>
            <a:endParaRPr lang="ru-RU" sz="2800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2022-2023 </a:t>
            </a:r>
            <a:r>
              <a:rPr lang="ru-RU" dirty="0" err="1" smtClean="0"/>
              <a:t>уч</a:t>
            </a:r>
            <a:r>
              <a:rPr lang="ru-RU" dirty="0" smtClean="0"/>
              <a:t>.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8786874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создание наиболее благоприятных условий развития для всех учащихся, с учетом их индивидуальных склонностей и способностей, использование возможностей образовательного пространства школы, развитие дополнительного образования;</a:t>
            </a:r>
          </a:p>
          <a:p>
            <a:pPr>
              <a:buNone/>
            </a:pPr>
            <a:r>
              <a:rPr lang="ru-RU" dirty="0" smtClean="0"/>
              <a:t>- гибкое реагирование на социально-культурные изменения среды;</a:t>
            </a:r>
          </a:p>
          <a:p>
            <a:pPr>
              <a:buNone/>
            </a:pPr>
            <a:r>
              <a:rPr lang="ru-RU" dirty="0" smtClean="0"/>
              <a:t>- адаптация учащихся к быстро изменяющимся условиям жизни в современном социуме;</a:t>
            </a:r>
          </a:p>
          <a:p>
            <a:pPr>
              <a:buNone/>
            </a:pPr>
            <a:r>
              <a:rPr lang="ru-RU" dirty="0" smtClean="0"/>
              <a:t>- создание условий для саморазвития и самореализации каждого ученика.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Миссия школы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571612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Школа реализует следующие образовательные программы: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основная образовательная программа начального общего образования;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основная образовательная программа основного общего образования;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основная образовательная программа среднего общего образования;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адаптированная основная общеобразовательная программа начального общего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 обучающихся с задержкой психического развития (вариант 7.1.);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rgbClr val="00000A"/>
                </a:solidFill>
                <a:latin typeface="Times New Roman"/>
                <a:cs typeface="Mangal"/>
              </a:rPr>
              <a:t>а</a:t>
            </a:r>
            <a:r>
              <a:rPr lang="ru-RU" sz="1600" dirty="0" smtClean="0">
                <a:solidFill>
                  <a:srgbClr val="00000A"/>
                </a:solidFill>
                <a:latin typeface="Times New Roman"/>
                <a:ea typeface="Times New Roman"/>
                <a:cs typeface="Mangal"/>
              </a:rPr>
              <a:t>даптированная основная общеобразовательная программа образования обучающихся с умственной отсталостью  (интеллектуальными нарушениями (вариант 1))</a:t>
            </a:r>
            <a:endParaRPr lang="ru-RU" sz="1400" dirty="0" smtClean="0">
              <a:solidFill>
                <a:srgbClr val="00000A"/>
              </a:solidFill>
              <a:latin typeface="Liberation Serif"/>
              <a:ea typeface="SimSun"/>
              <a:cs typeface="Mangal"/>
            </a:endParaRPr>
          </a:p>
          <a:p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Контингент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Качество знаний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785926"/>
          <a:ext cx="9144000" cy="3214710"/>
        </p:xfrm>
        <a:graphic>
          <a:graphicData uri="http://schemas.openxmlformats.org/drawingml/2006/table">
            <a:tbl>
              <a:tblPr/>
              <a:tblGrid>
                <a:gridCol w="1668049"/>
                <a:gridCol w="1502210"/>
                <a:gridCol w="1537308"/>
                <a:gridCol w="1539941"/>
                <a:gridCol w="1463602"/>
                <a:gridCol w="1432890"/>
              </a:tblGrid>
              <a:tr h="1004185">
                <a:tc>
                  <a:txBody>
                    <a:bodyPr/>
                    <a:lstStyle/>
                    <a:p>
                      <a:pPr marL="140335" marR="13843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Учебный</a:t>
                      </a:r>
                      <a:r>
                        <a:rPr lang="ru-RU" sz="16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56515" indent="6667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600" b="1" spc="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5397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906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7112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Только 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556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8826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600" b="1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одной «3»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220">
                <a:tc>
                  <a:txBody>
                    <a:bodyPr/>
                    <a:lstStyle/>
                    <a:p>
                      <a:pPr marL="140335" marR="13589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2018 –</a:t>
                      </a:r>
                      <a:r>
                        <a:rPr lang="ru-RU" sz="160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636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(2-11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кл.)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5207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4775" marR="9906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7302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4615" marR="8826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77">
                <a:tc>
                  <a:txBody>
                    <a:bodyPr/>
                    <a:lstStyle/>
                    <a:p>
                      <a:pPr marL="140335" marR="13589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2019 –</a:t>
                      </a:r>
                      <a:r>
                        <a:rPr lang="ru-RU" sz="160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636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(2-11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кл.)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5207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9906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чел.–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6985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4615" marR="8826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864">
                <a:tc>
                  <a:txBody>
                    <a:bodyPr/>
                    <a:lstStyle/>
                    <a:p>
                      <a:pPr marL="140335" marR="135890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2020 –</a:t>
                      </a:r>
                      <a:r>
                        <a:rPr lang="ru-RU" sz="160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636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(2-11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кл.)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52070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4775" marR="99060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– 55%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7302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600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4615" marR="8826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864">
                <a:tc>
                  <a:txBody>
                    <a:bodyPr/>
                    <a:lstStyle/>
                    <a:p>
                      <a:pPr marL="140335" marR="135890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636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 (2-11 кл.)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52070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4775" marR="99060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32 -57%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7302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чел. – 11%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4615" marR="8826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чел. – 2%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282" y="0"/>
            <a:ext cx="1632204" cy="1632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Качество знаний в специальном (коррекционном) классе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1" y="2071677"/>
          <a:ext cx="8286806" cy="3000395"/>
        </p:xfrm>
        <a:graphic>
          <a:graphicData uri="http://schemas.openxmlformats.org/drawingml/2006/table">
            <a:tbl>
              <a:tblPr/>
              <a:tblGrid>
                <a:gridCol w="1390850"/>
                <a:gridCol w="1387610"/>
                <a:gridCol w="1418374"/>
                <a:gridCol w="1418374"/>
                <a:gridCol w="1351990"/>
                <a:gridCol w="1319608"/>
              </a:tblGrid>
              <a:tr h="939639">
                <a:tc>
                  <a:txBody>
                    <a:bodyPr/>
                    <a:lstStyle/>
                    <a:p>
                      <a:pPr marL="83820" marR="7874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Учебный</a:t>
                      </a:r>
                      <a:r>
                        <a:rPr lang="ru-RU" sz="16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55880" indent="66675">
                        <a:lnSpc>
                          <a:spcPct val="98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600" b="1" spc="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055" marR="5461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5270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3195" marR="154940" algn="ctr">
                        <a:lnSpc>
                          <a:spcPts val="1375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Только 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2560" marR="15494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6520" marR="8636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600" b="1" spc="-5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одной «3»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89">
                <a:tc>
                  <a:txBody>
                    <a:bodyPr/>
                    <a:lstStyle/>
                    <a:p>
                      <a:pPr marL="83820" marR="7620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2018 -</a:t>
                      </a:r>
                      <a:r>
                        <a:rPr lang="ru-RU" sz="160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5397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5334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–20%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89">
                <a:tc>
                  <a:txBody>
                    <a:bodyPr/>
                    <a:lstStyle/>
                    <a:p>
                      <a:pPr marL="83820" marR="7620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2019 -</a:t>
                      </a:r>
                      <a:r>
                        <a:rPr lang="ru-RU" sz="160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5397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5334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r>
                        <a:rPr lang="ru-RU" sz="16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–20%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89">
                <a:tc>
                  <a:txBody>
                    <a:bodyPr/>
                    <a:lstStyle/>
                    <a:p>
                      <a:pPr marL="83820" marR="7620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2020 -</a:t>
                      </a:r>
                      <a:r>
                        <a:rPr lang="ru-RU" sz="160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5397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89">
                <a:tc>
                  <a:txBody>
                    <a:bodyPr/>
                    <a:lstStyle/>
                    <a:p>
                      <a:pPr marL="83820" marR="7620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2021-202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marR="5397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481138"/>
          <a:ext cx="8401080" cy="4019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60"/>
                <a:gridCol w="2800360"/>
                <a:gridCol w="2800360"/>
              </a:tblGrid>
              <a:tr h="554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2020/2021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2021/2022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2022/23</a:t>
                      </a:r>
                    </a:p>
                  </a:txBody>
                  <a:tcPr marL="68580" marR="68580" marT="0" marB="0"/>
                </a:tc>
              </a:tr>
              <a:tr h="2911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Белова Дарья, 11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Позднякова Анна, 10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Шепелева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Вероника, 6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Соколова Диана, 6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Сизова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Ксения, 6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Соловьева Надежда, 5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Позднякова Анна, 11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Дружинина Кира, 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Данилова Вероника, 5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Соколова Диана, 7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Сизова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Ксения, 7 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Соловьева Надежда, 6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Грибкова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Ирина, 6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Дружинина Кира, 11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Соколова Диана, 8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Сизова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Ксения, 8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Соловьева Надежда, 7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Грибкова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Ирина, 7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Данилова Вероника, 6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Хапаева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Таисия, 5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Ляпин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Всеволод, 5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  <a:tr h="554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Итого: 6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Итого:  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Итого 8 чел.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Стипендии обучающихся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417</TotalTime>
  <Words>1811</Words>
  <PresentationFormat>Экран (4:3)</PresentationFormat>
  <Paragraphs>640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Открытая</vt:lpstr>
      <vt:lpstr>Муниципальное общеобразовательное учреждение Первомайская средняя школа</vt:lpstr>
      <vt:lpstr>Слайд 2</vt:lpstr>
      <vt:lpstr>Слайд 3</vt:lpstr>
      <vt:lpstr> Миссия школы</vt:lpstr>
      <vt:lpstr>Слайд 5</vt:lpstr>
      <vt:lpstr>Контингент </vt:lpstr>
      <vt:lpstr>Качество знаний</vt:lpstr>
      <vt:lpstr>Качество знаний в специальном (коррекционном) классе</vt:lpstr>
      <vt:lpstr>Стипендии обучающихся</vt:lpstr>
      <vt:lpstr>Наши образовательные результаты  за 2021-2022 уч. год</vt:lpstr>
      <vt:lpstr>Результаты итоговой аттестации выпускников за курс основной школы</vt:lpstr>
      <vt:lpstr>Результаты ЕГЭ</vt:lpstr>
      <vt:lpstr>Востребованность выпускников</vt:lpstr>
      <vt:lpstr>Олимпиадное движение в школе</vt:lpstr>
      <vt:lpstr>Здоровье обучающихся</vt:lpstr>
      <vt:lpstr>Дополнительное образование  в школе</vt:lpstr>
      <vt:lpstr>Слайд 17</vt:lpstr>
      <vt:lpstr>Удовлетворенность обучающихся деятельностью ОУ</vt:lpstr>
      <vt:lpstr>Анкетирование учащихся «Оценка некоторых сторон школьной жизни»</vt:lpstr>
      <vt:lpstr>Психологический климат в коллективе</vt:lpstr>
      <vt:lpstr>Слайд 21</vt:lpstr>
      <vt:lpstr>Взаимоотношения в классе</vt:lpstr>
      <vt:lpstr>Самоуправление учащихся</vt:lpstr>
      <vt:lpstr>Занятость учащихся в органах самоуправления в %  </vt:lpstr>
      <vt:lpstr>ОХВАТ УЧАЩИХСЯ КРУЖКОВОЙ РАБОТОЙ</vt:lpstr>
      <vt:lpstr>Слайд 26</vt:lpstr>
      <vt:lpstr>Кадровое обеспечение</vt:lpstr>
      <vt:lpstr>Награждение педагогических работников</vt:lpstr>
      <vt:lpstr>Курсы повышения квалификации</vt:lpstr>
      <vt:lpstr>Аттестация  педагогических работников</vt:lpstr>
      <vt:lpstr>Инновационная деятельность</vt:lpstr>
      <vt:lpstr>УЧЕБНО-МЕТОДИЧЕСКОЕ И БИБЛИОТЕЧНО-ИНФОРМАЦИОННОЕ ОБЕСПЕЧЕНИЕ</vt:lpstr>
      <vt:lpstr>Материально-техническая база на сумму 1355804,17 руб.</vt:lpstr>
      <vt:lpstr>Ремонты и покупка мебели</vt:lpstr>
      <vt:lpstr>Задачи на 2022-2023 уч. 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Первомайская средняя школа</dc:title>
  <dc:creator>Хозяин</dc:creator>
  <cp:lastModifiedBy>user</cp:lastModifiedBy>
  <cp:revision>44</cp:revision>
  <dcterms:created xsi:type="dcterms:W3CDTF">2022-10-04T23:42:26Z</dcterms:created>
  <dcterms:modified xsi:type="dcterms:W3CDTF">2022-12-21T11:35:36Z</dcterms:modified>
</cp:coreProperties>
</file>